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18" r:id="rId2"/>
  </p:sldMasterIdLst>
  <p:notesMasterIdLst>
    <p:notesMasterId r:id="rId13"/>
  </p:notesMasterIdLst>
  <p:sldIdLst>
    <p:sldId id="396" r:id="rId3"/>
    <p:sldId id="526" r:id="rId4"/>
    <p:sldId id="522" r:id="rId5"/>
    <p:sldId id="525" r:id="rId6"/>
    <p:sldId id="398" r:id="rId7"/>
    <p:sldId id="556" r:id="rId8"/>
    <p:sldId id="565" r:id="rId9"/>
    <p:sldId id="573" r:id="rId10"/>
    <p:sldId id="524" r:id="rId11"/>
    <p:sldId id="574" r:id="rId12"/>
  </p:sldIdLst>
  <p:sldSz cx="13439775" cy="7559675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3" userDrawn="1">
          <p15:clr>
            <a:srgbClr val="A4A3A4"/>
          </p15:clr>
        </p15:guide>
        <p15:guide id="2" pos="670" userDrawn="1">
          <p15:clr>
            <a:srgbClr val="A4A3A4"/>
          </p15:clr>
        </p15:guide>
        <p15:guide id="3" pos="1354" userDrawn="1">
          <p15:clr>
            <a:srgbClr val="A4A3A4"/>
          </p15:clr>
        </p15:guide>
        <p15:guide id="4" orient="horz" pos="90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орина Екатерина Леонидовна" initials="ГЕЛ" lastIdx="2" clrIdx="0">
    <p:extLst>
      <p:ext uri="{19B8F6BF-5375-455C-9EA6-DF929625EA0E}">
        <p15:presenceInfo xmlns:p15="http://schemas.microsoft.com/office/powerpoint/2012/main" userId="S-1-5-21-2542494797-2759003736-1566031932-20664" providerId="AD"/>
      </p:ext>
    </p:extLst>
  </p:cmAuthor>
  <p:cmAuthor id="2" name="extrena" initials="e" lastIdx="7" clrIdx="1">
    <p:extLst>
      <p:ext uri="{19B8F6BF-5375-455C-9EA6-DF929625EA0E}">
        <p15:presenceInfo xmlns:p15="http://schemas.microsoft.com/office/powerpoint/2012/main" userId="extre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D8C2"/>
    <a:srgbClr val="ED5338"/>
    <a:srgbClr val="F7F2E5"/>
    <a:srgbClr val="F2ECDE"/>
    <a:srgbClr val="562212"/>
    <a:srgbClr val="C59368"/>
    <a:srgbClr val="000000"/>
    <a:srgbClr val="959595"/>
    <a:srgbClr val="F79647"/>
    <a:srgbClr val="607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92047" autoAdjust="0"/>
  </p:normalViewPr>
  <p:slideViewPr>
    <p:cSldViewPr snapToGrid="0">
      <p:cViewPr varScale="1">
        <p:scale>
          <a:sx n="64" d="100"/>
          <a:sy n="64" d="100"/>
        </p:scale>
        <p:origin x="780" y="72"/>
      </p:cViewPr>
      <p:guideLst>
        <p:guide orient="horz" pos="363"/>
        <p:guide pos="670"/>
        <p:guide pos="1354"/>
        <p:guide orient="horz" pos="90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326337-D0CD-48D6-A0E1-AD5861E1B0BF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2FB82C-153F-4E5B-9C4D-5017BDDBB9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13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/>
          </a:p>
        </p:txBody>
      </p:sp>
    </p:spTree>
    <p:extLst>
      <p:ext uri="{BB962C8B-B14F-4D97-AF65-F5344CB8AC3E}">
        <p14:creationId xmlns:p14="http://schemas.microsoft.com/office/powerpoint/2010/main" val="607933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FB82C-153F-4E5B-9C4D-5017BDDBB9A0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249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FB82C-153F-4E5B-9C4D-5017BDDBB9A0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379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0461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9972" y="1237197"/>
            <a:ext cx="1007983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972" y="3970580"/>
            <a:ext cx="10079831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729D-6DE3-4785-BDC3-95AD7889F248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9C1AD-E551-4CEB-BCD3-CC54D33833DC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EB2A107-A155-4237-8701-A1BC837DFA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3425" y="349220"/>
            <a:ext cx="1607542" cy="368413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B6DBA60-91A8-420C-9722-211113047D20}"/>
              </a:ext>
            </a:extLst>
          </p:cNvPr>
          <p:cNvSpPr/>
          <p:nvPr userDrawn="1"/>
        </p:nvSpPr>
        <p:spPr>
          <a:xfrm>
            <a:off x="1052244" y="358778"/>
            <a:ext cx="695746" cy="118333"/>
          </a:xfrm>
          <a:prstGeom prst="rect">
            <a:avLst/>
          </a:prstGeom>
          <a:solidFill>
            <a:srgbClr val="ED53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79"/>
          </a:p>
        </p:txBody>
      </p:sp>
    </p:spTree>
    <p:extLst>
      <p:ext uri="{BB962C8B-B14F-4D97-AF65-F5344CB8AC3E}">
        <p14:creationId xmlns:p14="http://schemas.microsoft.com/office/powerpoint/2010/main" val="1459737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729D-6DE3-4785-BDC3-95AD7889F248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9C1AD-E551-4CEB-BCD3-CC54D33833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187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7839" y="402483"/>
            <a:ext cx="2897951" cy="6406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985" y="402483"/>
            <a:ext cx="8525857" cy="6406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729D-6DE3-4785-BDC3-95AD7889F248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9C1AD-E551-4CEB-BCD3-CC54D33833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4027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984" y="1237198"/>
            <a:ext cx="11423809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972" y="3970581"/>
            <a:ext cx="10079832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729D-6DE3-4785-BDC3-95AD7889F248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91841" y="7006701"/>
            <a:ext cx="3023949" cy="402483"/>
          </a:xfrm>
          <a:prstGeom prst="rect">
            <a:avLst/>
          </a:prstGeom>
        </p:spPr>
        <p:txBody>
          <a:bodyPr/>
          <a:lstStyle/>
          <a:p>
            <a:fld id="{5059C1AD-E551-4CEB-BCD3-CC54D33833DC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3425" y="349218"/>
            <a:ext cx="1607542" cy="368413"/>
          </a:xfrm>
          <a:prstGeom prst="rect">
            <a:avLst/>
          </a:prstGeom>
        </p:spPr>
      </p:pic>
      <p:sp>
        <p:nvSpPr>
          <p:cNvPr id="11" name="Прямоугольник 10"/>
          <p:cNvSpPr/>
          <p:nvPr userDrawn="1"/>
        </p:nvSpPr>
        <p:spPr>
          <a:xfrm>
            <a:off x="1052244" y="358776"/>
            <a:ext cx="695746" cy="118333"/>
          </a:xfrm>
          <a:prstGeom prst="rect">
            <a:avLst/>
          </a:prstGeom>
          <a:solidFill>
            <a:srgbClr val="ED53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79"/>
          </a:p>
        </p:txBody>
      </p:sp>
    </p:spTree>
    <p:extLst>
      <p:ext uri="{BB962C8B-B14F-4D97-AF65-F5344CB8AC3E}">
        <p14:creationId xmlns:p14="http://schemas.microsoft.com/office/powerpoint/2010/main" val="17878718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729D-6DE3-4785-BDC3-95AD7889F248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91841" y="7006701"/>
            <a:ext cx="3023949" cy="402483"/>
          </a:xfrm>
          <a:prstGeom prst="rect">
            <a:avLst/>
          </a:prstGeom>
        </p:spPr>
        <p:txBody>
          <a:bodyPr/>
          <a:lstStyle/>
          <a:p>
            <a:fld id="{5059C1AD-E551-4CEB-BCD3-CC54D33833DC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3425" y="349218"/>
            <a:ext cx="1607542" cy="368413"/>
          </a:xfrm>
          <a:prstGeom prst="rect">
            <a:avLst/>
          </a:prstGeom>
        </p:spPr>
      </p:pic>
      <p:sp>
        <p:nvSpPr>
          <p:cNvPr id="8" name="Прямоугольник 7"/>
          <p:cNvSpPr/>
          <p:nvPr userDrawn="1"/>
        </p:nvSpPr>
        <p:spPr>
          <a:xfrm>
            <a:off x="1052244" y="358776"/>
            <a:ext cx="695746" cy="118333"/>
          </a:xfrm>
          <a:prstGeom prst="rect">
            <a:avLst/>
          </a:prstGeom>
          <a:solidFill>
            <a:srgbClr val="ED53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79"/>
          </a:p>
        </p:txBody>
      </p:sp>
    </p:spTree>
    <p:extLst>
      <p:ext uri="{BB962C8B-B14F-4D97-AF65-F5344CB8AC3E}">
        <p14:creationId xmlns:p14="http://schemas.microsoft.com/office/powerpoint/2010/main" val="27523852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86" y="1884671"/>
            <a:ext cx="11591806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986" y="5059035"/>
            <a:ext cx="11591806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729D-6DE3-4785-BDC3-95AD7889F248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91841" y="7006701"/>
            <a:ext cx="3023949" cy="402483"/>
          </a:xfrm>
          <a:prstGeom prst="rect">
            <a:avLst/>
          </a:prstGeom>
        </p:spPr>
        <p:txBody>
          <a:bodyPr/>
          <a:lstStyle/>
          <a:p>
            <a:fld id="{5059C1AD-E551-4CEB-BCD3-CC54D33833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634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5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886" y="2012414"/>
            <a:ext cx="5711905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729D-6DE3-4785-BDC3-95AD7889F248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491841" y="7006701"/>
            <a:ext cx="3023949" cy="402483"/>
          </a:xfrm>
          <a:prstGeom prst="rect">
            <a:avLst/>
          </a:prstGeom>
        </p:spPr>
        <p:txBody>
          <a:bodyPr/>
          <a:lstStyle/>
          <a:p>
            <a:fld id="{5059C1AD-E551-4CEB-BCD3-CC54D33833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145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402484"/>
            <a:ext cx="11591806" cy="146118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737" y="1853171"/>
            <a:ext cx="568565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737" y="2761381"/>
            <a:ext cx="5685653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3887" y="1853171"/>
            <a:ext cx="571365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3887" y="2761381"/>
            <a:ext cx="5713655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729D-6DE3-4785-BDC3-95AD7889F248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491841" y="7006701"/>
            <a:ext cx="3023949" cy="402483"/>
          </a:xfrm>
          <a:prstGeom prst="rect">
            <a:avLst/>
          </a:prstGeom>
        </p:spPr>
        <p:txBody>
          <a:bodyPr/>
          <a:lstStyle/>
          <a:p>
            <a:fld id="{5059C1AD-E551-4CEB-BCD3-CC54D33833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064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729D-6DE3-4785-BDC3-95AD7889F248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491841" y="7006701"/>
            <a:ext cx="3023949" cy="402483"/>
          </a:xfrm>
          <a:prstGeom prst="rect">
            <a:avLst/>
          </a:prstGeom>
        </p:spPr>
        <p:txBody>
          <a:bodyPr/>
          <a:lstStyle/>
          <a:p>
            <a:fld id="{5059C1AD-E551-4CEB-BCD3-CC54D33833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9885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729D-6DE3-4785-BDC3-95AD7889F248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91841" y="7006701"/>
            <a:ext cx="3023949" cy="402483"/>
          </a:xfrm>
          <a:prstGeom prst="rect">
            <a:avLst/>
          </a:prstGeom>
        </p:spPr>
        <p:txBody>
          <a:bodyPr/>
          <a:lstStyle/>
          <a:p>
            <a:fld id="{5059C1AD-E551-4CEB-BCD3-CC54D33833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5833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655" y="1088456"/>
            <a:ext cx="6803886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729D-6DE3-4785-BDC3-95AD7889F248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491841" y="7006701"/>
            <a:ext cx="3023949" cy="402483"/>
          </a:xfrm>
          <a:prstGeom prst="rect">
            <a:avLst/>
          </a:prstGeom>
        </p:spPr>
        <p:txBody>
          <a:bodyPr/>
          <a:lstStyle/>
          <a:p>
            <a:fld id="{5059C1AD-E551-4CEB-BCD3-CC54D33833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78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729D-6DE3-4785-BDC3-95AD7889F248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9C1AD-E551-4CEB-BCD3-CC54D33833DC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7854E6-B52E-42B9-89AA-B554135167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3425" y="349220"/>
            <a:ext cx="1607542" cy="368413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434EB70-A6BF-41AE-828A-46AAC7BE4C17}"/>
              </a:ext>
            </a:extLst>
          </p:cNvPr>
          <p:cNvSpPr/>
          <p:nvPr userDrawn="1"/>
        </p:nvSpPr>
        <p:spPr>
          <a:xfrm>
            <a:off x="1052244" y="358778"/>
            <a:ext cx="695746" cy="118333"/>
          </a:xfrm>
          <a:prstGeom prst="rect">
            <a:avLst/>
          </a:prstGeom>
          <a:solidFill>
            <a:srgbClr val="ED53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79"/>
          </a:p>
        </p:txBody>
      </p:sp>
    </p:spTree>
    <p:extLst>
      <p:ext uri="{BB962C8B-B14F-4D97-AF65-F5344CB8AC3E}">
        <p14:creationId xmlns:p14="http://schemas.microsoft.com/office/powerpoint/2010/main" val="12598604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3655" y="1088456"/>
            <a:ext cx="6803886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729D-6DE3-4785-BDC3-95AD7889F248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491841" y="7006701"/>
            <a:ext cx="3023949" cy="402483"/>
          </a:xfrm>
          <a:prstGeom prst="rect">
            <a:avLst/>
          </a:prstGeom>
        </p:spPr>
        <p:txBody>
          <a:bodyPr/>
          <a:lstStyle/>
          <a:p>
            <a:fld id="{5059C1AD-E551-4CEB-BCD3-CC54D33833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2899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729D-6DE3-4785-BDC3-95AD7889F248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91841" y="7006701"/>
            <a:ext cx="3023949" cy="402483"/>
          </a:xfrm>
          <a:prstGeom prst="rect">
            <a:avLst/>
          </a:prstGeom>
        </p:spPr>
        <p:txBody>
          <a:bodyPr/>
          <a:lstStyle/>
          <a:p>
            <a:fld id="{5059C1AD-E551-4CEB-BCD3-CC54D33833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1245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7840" y="402484"/>
            <a:ext cx="2897951" cy="6406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986" y="402484"/>
            <a:ext cx="8525857" cy="6406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729D-6DE3-4785-BDC3-95AD7889F248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91841" y="7006701"/>
            <a:ext cx="3023949" cy="402483"/>
          </a:xfrm>
          <a:prstGeom prst="rect">
            <a:avLst/>
          </a:prstGeom>
        </p:spPr>
        <p:txBody>
          <a:bodyPr/>
          <a:lstStyle/>
          <a:p>
            <a:fld id="{5059C1AD-E551-4CEB-BCD3-CC54D33833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585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85" y="1884670"/>
            <a:ext cx="11591806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985" y="5059034"/>
            <a:ext cx="11591806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729D-6DE3-4785-BDC3-95AD7889F248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9C1AD-E551-4CEB-BCD3-CC54D33833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302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4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886" y="2012414"/>
            <a:ext cx="5711904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729D-6DE3-4785-BDC3-95AD7889F248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9C1AD-E551-4CEB-BCD3-CC54D33833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020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402483"/>
            <a:ext cx="11591806" cy="146118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736" y="1853171"/>
            <a:ext cx="5685654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736" y="2761381"/>
            <a:ext cx="5685654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3886" y="1853171"/>
            <a:ext cx="571365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3886" y="2761381"/>
            <a:ext cx="5713655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729D-6DE3-4785-BDC3-95AD7889F248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9C1AD-E551-4CEB-BCD3-CC54D33833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867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729D-6DE3-4785-BDC3-95AD7889F248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9C1AD-E551-4CEB-BCD3-CC54D33833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022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729D-6DE3-4785-BDC3-95AD7889F248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9C1AD-E551-4CEB-BCD3-CC54D33833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805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655" y="1088454"/>
            <a:ext cx="6803886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729D-6DE3-4785-BDC3-95AD7889F248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9C1AD-E551-4CEB-BCD3-CC54D33833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849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3655" y="1088454"/>
            <a:ext cx="6803886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729D-6DE3-4785-BDC3-95AD7889F248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9C1AD-E551-4CEB-BCD3-CC54D33833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774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985" y="402483"/>
            <a:ext cx="11591806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3985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0729D-6DE3-4785-BDC3-95AD7889F248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1926" y="7006699"/>
            <a:ext cx="453592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1841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D1EA4396-63D0-448F-8737-F246AFB5FEA1}"/>
              </a:ext>
            </a:extLst>
          </p:cNvPr>
          <p:cNvSpPr/>
          <p:nvPr userDrawn="1"/>
        </p:nvSpPr>
        <p:spPr>
          <a:xfrm>
            <a:off x="12710218" y="7070327"/>
            <a:ext cx="526576" cy="418910"/>
          </a:xfrm>
          <a:prstGeom prst="ellipse">
            <a:avLst/>
          </a:prstGeom>
          <a:solidFill>
            <a:srgbClr val="F7F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5A1E91-2414-470C-9C76-20279B00135B}"/>
              </a:ext>
            </a:extLst>
          </p:cNvPr>
          <p:cNvSpPr txBox="1"/>
          <p:nvPr userDrawn="1"/>
        </p:nvSpPr>
        <p:spPr>
          <a:xfrm>
            <a:off x="12682916" y="7127890"/>
            <a:ext cx="581180" cy="281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796126-9FE8-47CA-8F39-CFE5822E4F2F}" type="slidenum">
              <a:rPr lang="ru-RU" sz="1228" smtClean="0">
                <a:solidFill>
                  <a:srgbClr val="562212"/>
                </a:solidFill>
              </a:rPr>
              <a:pPr algn="ctr"/>
              <a:t>‹#›</a:t>
            </a:fld>
            <a:endParaRPr lang="ru-RU" sz="1228" dirty="0">
              <a:solidFill>
                <a:srgbClr val="56221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388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 userDrawn="1"/>
        </p:nvSpPr>
        <p:spPr>
          <a:xfrm>
            <a:off x="12710218" y="7070327"/>
            <a:ext cx="526576" cy="418910"/>
          </a:xfrm>
          <a:prstGeom prst="ellipse">
            <a:avLst/>
          </a:prstGeom>
          <a:solidFill>
            <a:srgbClr val="F7F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985" y="402484"/>
            <a:ext cx="11591806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3985" y="7006701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0729D-6DE3-4785-BDC3-95AD7889F248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1926" y="7006701"/>
            <a:ext cx="453592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TextBox 6"/>
          <p:cNvSpPr txBox="1"/>
          <p:nvPr userDrawn="1"/>
        </p:nvSpPr>
        <p:spPr>
          <a:xfrm>
            <a:off x="12682916" y="7127889"/>
            <a:ext cx="581180" cy="281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796126-9FE8-47CA-8F39-CFE5822E4F2F}" type="slidenum">
              <a:rPr lang="ru-RU" sz="1228" smtClean="0">
                <a:solidFill>
                  <a:srgbClr val="562212"/>
                </a:solidFill>
              </a:rPr>
              <a:pPr algn="ctr"/>
              <a:t>‹#›</a:t>
            </a:fld>
            <a:endParaRPr lang="ru-RU" sz="1228" dirty="0">
              <a:solidFill>
                <a:srgbClr val="56221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23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msp.economy.gov.ru/" TargetMode="External"/><Relationship Id="rId3" Type="http://schemas.openxmlformats.org/officeDocument/2006/relationships/image" Target="../media/image8.gif"/><Relationship Id="rId7" Type="http://schemas.openxmlformats.org/officeDocument/2006/relationships/hyperlink" Target="tel:8800234012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3.wdp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microsoft.com/office/2007/relationships/hdphoto" Target="../media/hdphoto2.wdp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vopros@mb24.r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/>
          <a:srcRect t="29636" r="25088"/>
          <a:stretch/>
        </p:blipFill>
        <p:spPr>
          <a:xfrm>
            <a:off x="6794613" y="-241981"/>
            <a:ext cx="6645162" cy="6239912"/>
          </a:xfrm>
          <a:prstGeom prst="rect">
            <a:avLst/>
          </a:prstGeom>
        </p:spPr>
      </p:pic>
      <p:sp>
        <p:nvSpPr>
          <p:cNvPr id="23" name="Арка 22"/>
          <p:cNvSpPr/>
          <p:nvPr/>
        </p:nvSpPr>
        <p:spPr>
          <a:xfrm rot="18477485">
            <a:off x="-778401" y="5761649"/>
            <a:ext cx="4829763" cy="4829763"/>
          </a:xfrm>
          <a:prstGeom prst="blockArc">
            <a:avLst>
              <a:gd name="adj1" fmla="val 14106148"/>
              <a:gd name="adj2" fmla="val 3789708"/>
              <a:gd name="adj3" fmla="val 15986"/>
            </a:avLst>
          </a:prstGeom>
          <a:solidFill>
            <a:srgbClr val="EDD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4">
              <a:defRPr/>
            </a:pPr>
            <a:endParaRPr lang="ru-RU" sz="157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Арка 20"/>
          <p:cNvSpPr/>
          <p:nvPr/>
        </p:nvSpPr>
        <p:spPr>
          <a:xfrm rot="9900000">
            <a:off x="11588734" y="6322948"/>
            <a:ext cx="2473453" cy="2473453"/>
          </a:xfrm>
          <a:prstGeom prst="blockArc">
            <a:avLst>
              <a:gd name="adj1" fmla="val 19423086"/>
              <a:gd name="adj2" fmla="val 11079722"/>
              <a:gd name="adj3" fmla="val 15520"/>
            </a:avLst>
          </a:prstGeom>
          <a:solidFill>
            <a:srgbClr val="ED53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4">
              <a:defRPr/>
            </a:pPr>
            <a:endParaRPr lang="ru-RU" sz="1579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lum contrast="-20000"/>
          </a:blip>
          <a:stretch>
            <a:fillRect/>
          </a:stretch>
        </p:blipFill>
        <p:spPr>
          <a:xfrm>
            <a:off x="7654074" y="-829160"/>
            <a:ext cx="1854042" cy="18534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75657" y="314037"/>
            <a:ext cx="813089" cy="218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4">
              <a:defRPr/>
            </a:pPr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665930" y="7037256"/>
            <a:ext cx="640996" cy="522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146760" y="3106025"/>
            <a:ext cx="7312617" cy="1995911"/>
          </a:xfrm>
          <a:prstGeom prst="rect">
            <a:avLst/>
          </a:prstGeom>
          <a:solidFill>
            <a:srgbClr val="ED53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025802" y="1252818"/>
            <a:ext cx="9091392" cy="2582371"/>
            <a:chOff x="920709" y="2234968"/>
            <a:chExt cx="8532371" cy="2423584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5"/>
            <a:srcRect l="82864"/>
            <a:stretch/>
          </p:blipFill>
          <p:spPr>
            <a:xfrm>
              <a:off x="8011434" y="2234968"/>
              <a:ext cx="1441646" cy="2423584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709" y="2629589"/>
              <a:ext cx="6976492" cy="1295192"/>
            </a:xfrm>
            <a:prstGeom prst="rect">
              <a:avLst/>
            </a:prstGeom>
          </p:spPr>
        </p:pic>
      </p:grpSp>
      <p:sp>
        <p:nvSpPr>
          <p:cNvPr id="2" name="Прямоугольник 1"/>
          <p:cNvSpPr/>
          <p:nvPr/>
        </p:nvSpPr>
        <p:spPr>
          <a:xfrm>
            <a:off x="11386082" y="218017"/>
            <a:ext cx="1680388" cy="5257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F220B1B-B302-48AD-9103-B164BC708E7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54705" y="361443"/>
            <a:ext cx="1263565" cy="634620"/>
          </a:xfrm>
          <a:prstGeom prst="rect">
            <a:avLst/>
          </a:prstGeom>
        </p:spPr>
      </p:pic>
      <p:pic>
        <p:nvPicPr>
          <p:cNvPr id="1026" name="Picture 2" descr="НТМ» — Народное телевидение Мордовии Национальный проект «Малое и среднее  предпринимательство и поддержка индивидуальной предпринимательской  инициативы». Региональный проект «Популяризация предпринимательства»">
            <a:extLst>
              <a:ext uri="{FF2B5EF4-FFF2-40B4-BE49-F238E27FC236}">
                <a16:creationId xmlns:a16="http://schemas.microsoft.com/office/drawing/2014/main" id="{C4566421-74C7-4852-8CD1-3409E7ED47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0" t="21726" r="29802" b="14052"/>
          <a:stretch/>
        </p:blipFill>
        <p:spPr bwMode="auto">
          <a:xfrm>
            <a:off x="995341" y="299376"/>
            <a:ext cx="959364" cy="71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94F5AA-0253-4355-8C1F-59E191FC7A72}"/>
              </a:ext>
            </a:extLst>
          </p:cNvPr>
          <p:cNvSpPr txBox="1"/>
          <p:nvPr/>
        </p:nvSpPr>
        <p:spPr>
          <a:xfrm>
            <a:off x="1307805" y="3274828"/>
            <a:ext cx="68261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ИНФРАСТРУКТУРА ПОДДЕРЖКИ СУБЪЕКТОВ МСП</a:t>
            </a:r>
            <a:b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 ЦЕНТРА «МОЙ БИЗНЕС»</a:t>
            </a:r>
            <a:b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(услуги, условия предоставления)</a:t>
            </a:r>
          </a:p>
        </p:txBody>
      </p:sp>
    </p:spTree>
    <p:extLst>
      <p:ext uri="{BB962C8B-B14F-4D97-AF65-F5344CB8AC3E}">
        <p14:creationId xmlns:p14="http://schemas.microsoft.com/office/powerpoint/2010/main" val="21934030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D649AB-CFA5-4549-8634-99E4AA0C5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Путеводитель по мерам поддержки предпринимателей Красноярского края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163767B-2244-4AB5-A196-6501F9CC13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346" y="1693441"/>
            <a:ext cx="10082686" cy="5640003"/>
          </a:xfrm>
        </p:spPr>
      </p:pic>
    </p:spTree>
    <p:extLst>
      <p:ext uri="{BB962C8B-B14F-4D97-AF65-F5344CB8AC3E}">
        <p14:creationId xmlns:p14="http://schemas.microsoft.com/office/powerpoint/2010/main" val="3400208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2338AA0-6B85-4E75-A872-C2EC13325178}"/>
              </a:ext>
            </a:extLst>
          </p:cNvPr>
          <p:cNvSpPr/>
          <p:nvPr/>
        </p:nvSpPr>
        <p:spPr>
          <a:xfrm>
            <a:off x="1619981" y="1105565"/>
            <a:ext cx="9141063" cy="830997"/>
          </a:xfrm>
          <a:prstGeom prst="rect">
            <a:avLst/>
          </a:prstGeom>
          <a:solidFill>
            <a:srgbClr val="F7F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79" dirty="0"/>
          </a:p>
        </p:txBody>
      </p:sp>
      <p:sp>
        <p:nvSpPr>
          <p:cNvPr id="7" name="Овал 6"/>
          <p:cNvSpPr/>
          <p:nvPr/>
        </p:nvSpPr>
        <p:spPr>
          <a:xfrm>
            <a:off x="-870237" y="6686911"/>
            <a:ext cx="3153706" cy="3153706"/>
          </a:xfrm>
          <a:prstGeom prst="ellipse">
            <a:avLst/>
          </a:prstGeom>
          <a:noFill/>
          <a:ln w="698500">
            <a:solidFill>
              <a:srgbClr val="F7F2E5">
                <a:alpha val="7098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12863247" y="1274234"/>
            <a:ext cx="1153055" cy="1153055"/>
          </a:xfrm>
          <a:prstGeom prst="ellipse">
            <a:avLst/>
          </a:prstGeom>
          <a:noFill/>
          <a:ln w="301625">
            <a:solidFill>
              <a:srgbClr val="C593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568" y="418412"/>
            <a:ext cx="6865888" cy="768833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562212"/>
                </a:solidFill>
                <a:latin typeface="Arial Black" panose="020B0A04020102020204" pitchFamily="34" charset="0"/>
                <a:ea typeface="Roboto Black" panose="02000000000000000000" pitchFamily="2" charset="0"/>
                <a:cs typeface="+mn-cs"/>
              </a:rPr>
              <a:t>ЦЕНТР «МОЙ БИЗНЕС»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1218C8E-F9F1-4D36-BCA2-3A5808EB0BB6}"/>
              </a:ext>
            </a:extLst>
          </p:cNvPr>
          <p:cNvSpPr/>
          <p:nvPr/>
        </p:nvSpPr>
        <p:spPr>
          <a:xfrm>
            <a:off x="1792418" y="1091938"/>
            <a:ext cx="93343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это площадка, где предприниматели и граждане, планирующие открыть свой бизнес,</a:t>
            </a:r>
            <a:b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могут по принципу «одного окна» получить все необходимые услуги для начала и ведения предпринимательской деятельности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B06C7828-3EF7-498D-A0FF-75618E29C511}"/>
              </a:ext>
            </a:extLst>
          </p:cNvPr>
          <p:cNvGrpSpPr/>
          <p:nvPr/>
        </p:nvGrpSpPr>
        <p:grpSpPr>
          <a:xfrm>
            <a:off x="9143538" y="2173067"/>
            <a:ext cx="2925681" cy="696412"/>
            <a:chOff x="173086" y="2513636"/>
            <a:chExt cx="2637105" cy="881051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A5673AFC-D7E5-474E-AEAC-5010C166B8A7}"/>
                </a:ext>
              </a:extLst>
            </p:cNvPr>
            <p:cNvSpPr/>
            <p:nvPr/>
          </p:nvSpPr>
          <p:spPr>
            <a:xfrm>
              <a:off x="173086" y="2513636"/>
              <a:ext cx="2636771" cy="830997"/>
            </a:xfrm>
            <a:prstGeom prst="rect">
              <a:avLst/>
            </a:prstGeom>
            <a:solidFill>
              <a:srgbClr val="F7F2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79" dirty="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D82C3788-BE2A-4EFD-A043-EC3C9880B688}"/>
                </a:ext>
              </a:extLst>
            </p:cNvPr>
            <p:cNvSpPr/>
            <p:nvPr/>
          </p:nvSpPr>
          <p:spPr>
            <a:xfrm>
              <a:off x="319263" y="2693808"/>
              <a:ext cx="2490928" cy="7008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dirty="0">
                  <a:solidFill>
                    <a:srgbClr val="ED53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АГРЕГАТОР</a:t>
              </a:r>
              <a:r>
                <a:rPr lang="ru-RU" sz="1400" dirty="0">
                  <a:solidFill>
                    <a:srgbClr val="ED53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r>
                <a:rPr lang="ru-RU" sz="1400" b="1" dirty="0">
                  <a:solidFill>
                    <a:srgbClr val="ED53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УСЛУГ</a:t>
              </a:r>
              <a:br>
                <a:rPr lang="ru-RU" sz="1600" dirty="0">
                  <a:solidFill>
                    <a:srgbClr val="ED53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ru-RU" sz="1600" dirty="0">
                <a:solidFill>
                  <a:srgbClr val="ED533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E09A253C-6F06-4355-9E3E-C89FE5523E86}"/>
              </a:ext>
            </a:extLst>
          </p:cNvPr>
          <p:cNvGrpSpPr/>
          <p:nvPr/>
        </p:nvGrpSpPr>
        <p:grpSpPr>
          <a:xfrm>
            <a:off x="9794742" y="3587360"/>
            <a:ext cx="2938994" cy="830997"/>
            <a:chOff x="173085" y="3604036"/>
            <a:chExt cx="2636790" cy="830997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F93E3E09-7777-4F35-8F33-28EC2082F9AD}"/>
                </a:ext>
              </a:extLst>
            </p:cNvPr>
            <p:cNvSpPr/>
            <p:nvPr/>
          </p:nvSpPr>
          <p:spPr>
            <a:xfrm>
              <a:off x="173085" y="3604036"/>
              <a:ext cx="2636779" cy="830997"/>
            </a:xfrm>
            <a:prstGeom prst="rect">
              <a:avLst/>
            </a:prstGeom>
            <a:solidFill>
              <a:srgbClr val="F7F2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79" dirty="0"/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7E4991E3-9E21-4DE6-9D02-EB83AB10A95D}"/>
                </a:ext>
              </a:extLst>
            </p:cNvPr>
            <p:cNvSpPr/>
            <p:nvPr/>
          </p:nvSpPr>
          <p:spPr>
            <a:xfrm>
              <a:off x="252277" y="3626546"/>
              <a:ext cx="255759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dirty="0">
                  <a:solidFill>
                    <a:srgbClr val="ED53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ЭКОНОМИЯ</a:t>
              </a:r>
              <a:r>
                <a:rPr lang="ru-RU" sz="1400" dirty="0">
                  <a:solidFill>
                    <a:srgbClr val="ED53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r>
                <a:rPr lang="ru-RU" sz="1400" b="1" dirty="0">
                  <a:solidFill>
                    <a:srgbClr val="ED53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ВРЕМЕННЫХ,</a:t>
              </a:r>
              <a:br>
                <a:rPr lang="ru-RU" sz="1400" b="1" dirty="0">
                  <a:solidFill>
                    <a:srgbClr val="ED53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400" b="1" dirty="0">
                  <a:solidFill>
                    <a:srgbClr val="ED53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ФИНАНСОВЫХ</a:t>
              </a:r>
              <a:br>
                <a:rPr lang="ru-RU" sz="1400" b="1" dirty="0">
                  <a:solidFill>
                    <a:srgbClr val="ED53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400" b="1" dirty="0">
                  <a:solidFill>
                    <a:srgbClr val="ED53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РЕСУРСОВ</a:t>
              </a: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22F1ACCA-1C2B-4A25-865D-0994579D9467}"/>
              </a:ext>
            </a:extLst>
          </p:cNvPr>
          <p:cNvGrpSpPr/>
          <p:nvPr/>
        </p:nvGrpSpPr>
        <p:grpSpPr>
          <a:xfrm>
            <a:off x="8855989" y="5249156"/>
            <a:ext cx="3213230" cy="830998"/>
            <a:chOff x="173085" y="4693231"/>
            <a:chExt cx="2636777" cy="1169551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C950C72D-B117-4C34-8E81-F2A69CDC0E76}"/>
                </a:ext>
              </a:extLst>
            </p:cNvPr>
            <p:cNvSpPr/>
            <p:nvPr/>
          </p:nvSpPr>
          <p:spPr>
            <a:xfrm>
              <a:off x="173085" y="4694436"/>
              <a:ext cx="2636777" cy="1168346"/>
            </a:xfrm>
            <a:prstGeom prst="rect">
              <a:avLst/>
            </a:prstGeom>
            <a:solidFill>
              <a:srgbClr val="F7F2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79" dirty="0"/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7F369F12-71BF-4C2F-8396-0A48D4AE5F30}"/>
                </a:ext>
              </a:extLst>
            </p:cNvPr>
            <p:cNvSpPr/>
            <p:nvPr/>
          </p:nvSpPr>
          <p:spPr>
            <a:xfrm>
              <a:off x="246015" y="4693231"/>
              <a:ext cx="2411739" cy="10395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dirty="0">
                  <a:solidFill>
                    <a:srgbClr val="ED53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УСЛУГИ: КАЧЕСТВЕННО,</a:t>
              </a:r>
              <a:br>
                <a:rPr lang="ru-RU" sz="1400" b="1" dirty="0">
                  <a:solidFill>
                    <a:srgbClr val="ED53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400" b="1" dirty="0">
                  <a:solidFill>
                    <a:srgbClr val="ED53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МАКСИМАЛЬНО КОМФОРТНО,</a:t>
              </a:r>
              <a:br>
                <a:rPr lang="ru-RU" sz="1400" b="1" dirty="0">
                  <a:solidFill>
                    <a:srgbClr val="ED53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400" b="1" dirty="0">
                  <a:solidFill>
                    <a:srgbClr val="ED53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БЫСТРО И ПРОСТО</a:t>
              </a:r>
            </a:p>
          </p:txBody>
        </p:sp>
      </p:grpSp>
      <p:sp>
        <p:nvSpPr>
          <p:cNvPr id="2053" name="Прямоугольник 2052">
            <a:extLst>
              <a:ext uri="{FF2B5EF4-FFF2-40B4-BE49-F238E27FC236}">
                <a16:creationId xmlns:a16="http://schemas.microsoft.com/office/drawing/2014/main" id="{3094CB82-7341-4409-A893-A5812F6D6717}"/>
              </a:ext>
            </a:extLst>
          </p:cNvPr>
          <p:cNvSpPr/>
          <p:nvPr/>
        </p:nvSpPr>
        <p:spPr>
          <a:xfrm>
            <a:off x="5426742" y="7243058"/>
            <a:ext cx="7096377" cy="147669"/>
          </a:xfrm>
          <a:prstGeom prst="rect">
            <a:avLst/>
          </a:prstGeom>
          <a:solidFill>
            <a:srgbClr val="ED53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Running Businessman in 2020 | Business man, Character design, Running">
            <a:extLst>
              <a:ext uri="{FF2B5EF4-FFF2-40B4-BE49-F238E27FC236}">
                <a16:creationId xmlns:a16="http://schemas.microsoft.com/office/drawing/2014/main" id="{D435D82F-6440-4E30-8372-FF9CADD3BF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E8E8E8"/>
              </a:clrFrom>
              <a:clrTo>
                <a:srgbClr val="E8E8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6" y="2532939"/>
            <a:ext cx="2415823" cy="2289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A33B859-C5A3-4CBE-B356-A44576816EC0}"/>
              </a:ext>
            </a:extLst>
          </p:cNvPr>
          <p:cNvGrpSpPr/>
          <p:nvPr/>
        </p:nvGrpSpPr>
        <p:grpSpPr>
          <a:xfrm>
            <a:off x="6154872" y="2091738"/>
            <a:ext cx="3213230" cy="3171734"/>
            <a:chOff x="4627514" y="1532885"/>
            <a:chExt cx="3519854" cy="3519854"/>
          </a:xfrm>
        </p:grpSpPr>
        <p:pic>
          <p:nvPicPr>
            <p:cNvPr id="4" name="Picture 4" descr="Нарисованное здание медицинской больницы может быть коммерческим  мультипликационным элементом, медицинская, Здание больницы, Нарисованная  рукой иллюстрация здания больницы PNG и PSD-файл пнг для бесплатной загрузки">
              <a:extLst>
                <a:ext uri="{FF2B5EF4-FFF2-40B4-BE49-F238E27FC236}">
                  <a16:creationId xmlns:a16="http://schemas.microsoft.com/office/drawing/2014/main" id="{54B7D8C8-EE25-406A-922B-80D042C9F9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4000" r="97083">
                          <a14:foregroundMark x1="9583" y1="78917" x2="8917" y2="67833"/>
                          <a14:foregroundMark x1="8917" y1="67833" x2="3083" y2="77417"/>
                          <a14:foregroundMark x1="3083" y1="77417" x2="11250" y2="84667"/>
                          <a14:foregroundMark x1="11250" y1="84667" x2="9417" y2="64833"/>
                          <a14:foregroundMark x1="5417" y1="68417" x2="4083" y2="79500"/>
                          <a14:foregroundMark x1="4083" y1="79500" x2="6083" y2="82417"/>
                          <a14:foregroundMark x1="90917" y1="64250" x2="97083" y2="72917"/>
                          <a14:foregroundMark x1="97083" y1="72917" x2="90250" y2="75083"/>
                          <a14:foregroundMark x1="29870" y1="23234" x2="29626" y2="23339"/>
                          <a14:foregroundMark x1="25417" y1="27167" x2="36667" y2="25167"/>
                          <a14:foregroundMark x1="36667" y1="25167" x2="51417" y2="29250"/>
                          <a14:backgroundMark x1="24833" y1="20417" x2="29587" y2="25321"/>
                          <a14:backgroundMark x1="24833" y1="20833" x2="45833" y2="25333"/>
                          <a14:backgroundMark x1="45833" y1="25333" x2="38083" y2="18000"/>
                          <a14:backgroundMark x1="38083" y1="18000" x2="24833" y2="189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7514" y="1532885"/>
              <a:ext cx="3519854" cy="3519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EC78DBE3-10FD-4CE2-865E-7B5E8F560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671908" y="1905265"/>
              <a:ext cx="1263565" cy="634620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B885648-48FF-4CB6-B34F-B7C9677EDF0C}"/>
              </a:ext>
            </a:extLst>
          </p:cNvPr>
          <p:cNvSpPr txBox="1"/>
          <p:nvPr/>
        </p:nvSpPr>
        <p:spPr>
          <a:xfrm>
            <a:off x="2154112" y="2333851"/>
            <a:ext cx="30152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Arial"/>
              </a:rPr>
              <a:t>ОБРАЩЕНИЕ </a:t>
            </a:r>
            <a:r>
              <a:rPr lang="ru-RU" b="1" dirty="0">
                <a:solidFill>
                  <a:srgbClr val="ED53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ОФЛАЙН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A94C59-A8E9-4DC0-A752-F1EE9424D73B}"/>
              </a:ext>
            </a:extLst>
          </p:cNvPr>
          <p:cNvSpPr txBox="1"/>
          <p:nvPr/>
        </p:nvSpPr>
        <p:spPr>
          <a:xfrm>
            <a:off x="347316" y="5002927"/>
            <a:ext cx="21066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Юридические лица</a:t>
            </a: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Индивидуальные предприниматели</a:t>
            </a: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Самозанятые</a:t>
            </a: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Физические лица</a:t>
            </a:r>
          </a:p>
          <a:p>
            <a:pPr algn="ctr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3D81BE-8D03-4DE0-BADB-7B1AD982D9D1}"/>
              </a:ext>
            </a:extLst>
          </p:cNvPr>
          <p:cNvSpPr txBox="1"/>
          <p:nvPr/>
        </p:nvSpPr>
        <p:spPr>
          <a:xfrm>
            <a:off x="2876579" y="4990274"/>
            <a:ext cx="555277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4" indent="-285734">
              <a:buFont typeface="Wingdings" panose="05000000000000000000" pitchFamily="2" charset="2"/>
              <a:buChar char="§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Онлайн запись на портале Центра «Мой бизнес»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u="sng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мойбизнес-24.рф</a:t>
            </a:r>
          </a:p>
          <a:p>
            <a:pPr marL="285734" indent="-285734">
              <a:buFont typeface="Wingdings" panose="05000000000000000000" pitchFamily="2" charset="2"/>
              <a:buChar char="§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Телефония </a:t>
            </a:r>
            <a:r>
              <a:rPr lang="ru-RU" sz="1400" b="1" u="sng" dirty="0">
                <a:solidFill>
                  <a:schemeClr val="accent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8 800 234 0 124</a:t>
            </a:r>
            <a:endParaRPr lang="ru-RU" sz="1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34" indent="-285734">
              <a:buFont typeface="Wingdings" panose="05000000000000000000" pitchFamily="2" charset="2"/>
              <a:buChar char="§"/>
            </a:pP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Горячая линия </a:t>
            </a:r>
            <a:r>
              <a:rPr lang="ru-RU" sz="1400" b="1" u="sng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+7 958 849 73 55</a:t>
            </a:r>
          </a:p>
          <a:p>
            <a:pPr marL="285734" indent="-285734">
              <a:buFont typeface="Wingdings" panose="05000000000000000000" pitchFamily="2" charset="2"/>
              <a:buChar char="§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Государственная Цифровая платформа поддержки предпринимательства «Мой бизнес»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https://msp.economy.gov.ru/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BBC3538-6741-4EF3-8481-F8DD7C9EEC28}"/>
              </a:ext>
            </a:extLst>
          </p:cNvPr>
          <p:cNvSpPr txBox="1"/>
          <p:nvPr/>
        </p:nvSpPr>
        <p:spPr>
          <a:xfrm>
            <a:off x="2238712" y="4567823"/>
            <a:ext cx="28216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Arial"/>
              </a:rPr>
              <a:t>ОБРАЩЕНИЕ </a:t>
            </a:r>
            <a:r>
              <a:rPr lang="ru-RU" b="1" dirty="0">
                <a:solidFill>
                  <a:srgbClr val="ED53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</a:t>
            </a:r>
            <a:endParaRPr lang="ru-RU" sz="1600" b="1" dirty="0">
              <a:solidFill>
                <a:srgbClr val="ED53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D65632-56C0-44E5-A375-BFAC9A767F30}"/>
              </a:ext>
            </a:extLst>
          </p:cNvPr>
          <p:cNvSpPr txBox="1"/>
          <p:nvPr/>
        </p:nvSpPr>
        <p:spPr>
          <a:xfrm>
            <a:off x="2857096" y="2746408"/>
            <a:ext cx="28216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4" indent="-285734">
              <a:buFont typeface="Wingdings" panose="05000000000000000000" pitchFamily="2" charset="2"/>
              <a:buChar char="§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Терминал электронной очереди (бизнес-окна)</a:t>
            </a:r>
          </a:p>
          <a:p>
            <a:pPr marL="285734" indent="-285734">
              <a:buFont typeface="Wingdings" panose="05000000000000000000" pitchFamily="2" charset="2"/>
              <a:buChar char="§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Офлайн запись (бэк-офис)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0100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/>
        </p:nvSpPr>
        <p:spPr>
          <a:xfrm>
            <a:off x="11378407" y="6199186"/>
            <a:ext cx="3153706" cy="3153706"/>
          </a:xfrm>
          <a:prstGeom prst="ellipse">
            <a:avLst/>
          </a:prstGeom>
          <a:noFill/>
          <a:ln w="698500">
            <a:solidFill>
              <a:srgbClr val="F7F2E5">
                <a:alpha val="7098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2969625" y="612356"/>
            <a:ext cx="1153055" cy="1153055"/>
          </a:xfrm>
          <a:prstGeom prst="ellipse">
            <a:avLst/>
          </a:prstGeom>
          <a:noFill/>
          <a:ln w="301625">
            <a:solidFill>
              <a:srgbClr val="C593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7143" y="373690"/>
            <a:ext cx="7996074" cy="1225420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562212"/>
                </a:solidFill>
                <a:latin typeface="Arial Black" panose="020B0A04020102020204" pitchFamily="34" charset="0"/>
                <a:ea typeface="Roboto Black" panose="02000000000000000000" pitchFamily="2" charset="0"/>
                <a:cs typeface="+mn-cs"/>
              </a:rPr>
              <a:t>УСЛУГИ ЦЕНТРА «МОЙ БИЗНЕС»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A5673AFC-D7E5-474E-AEAC-5010C166B8A7}"/>
              </a:ext>
            </a:extLst>
          </p:cNvPr>
          <p:cNvSpPr/>
          <p:nvPr/>
        </p:nvSpPr>
        <p:spPr>
          <a:xfrm>
            <a:off x="224383" y="1478199"/>
            <a:ext cx="3914918" cy="678001"/>
          </a:xfrm>
          <a:prstGeom prst="rect">
            <a:avLst/>
          </a:prstGeom>
          <a:solidFill>
            <a:srgbClr val="F7F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b="1" dirty="0">
              <a:solidFill>
                <a:srgbClr val="ED53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>
                <a:solidFill>
                  <a:srgbClr val="ED53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ГОСУДАРСТВЕННЫЕ И МУНИЦИПАЛЬНЫЕ УСЛУГИ</a:t>
            </a:r>
            <a:br>
              <a:rPr lang="ru-RU" sz="1400" dirty="0">
                <a:solidFill>
                  <a:srgbClr val="ED533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400" dirty="0">
              <a:solidFill>
                <a:srgbClr val="ED53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F93E3E09-7777-4F35-8F33-28EC2082F9AD}"/>
              </a:ext>
            </a:extLst>
          </p:cNvPr>
          <p:cNvSpPr/>
          <p:nvPr/>
        </p:nvSpPr>
        <p:spPr>
          <a:xfrm>
            <a:off x="224467" y="2217080"/>
            <a:ext cx="3914831" cy="409520"/>
          </a:xfrm>
          <a:prstGeom prst="rect">
            <a:avLst/>
          </a:prstGeom>
          <a:solidFill>
            <a:srgbClr val="F7F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rgbClr val="ED53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СЕРТИФИКАЦИЯ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C950C72D-B117-4C34-8E81-F2A69CDC0E76}"/>
              </a:ext>
            </a:extLst>
          </p:cNvPr>
          <p:cNvSpPr/>
          <p:nvPr/>
        </p:nvSpPr>
        <p:spPr>
          <a:xfrm>
            <a:off x="224384" y="2691068"/>
            <a:ext cx="3914918" cy="541325"/>
          </a:xfrm>
          <a:prstGeom prst="rect">
            <a:avLst/>
          </a:prstGeom>
          <a:solidFill>
            <a:srgbClr val="F7F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rgbClr val="ED53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ОБУЧЕНИЕ, ВЫСТАВКИ, БИЗНЕС-МИССИИ</a:t>
            </a: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605197C0-E3DD-4A88-9588-965742E554A5}"/>
              </a:ext>
            </a:extLst>
          </p:cNvPr>
          <p:cNvCxnSpPr>
            <a:cxnSpLocks/>
          </p:cNvCxnSpPr>
          <p:nvPr/>
        </p:nvCxnSpPr>
        <p:spPr>
          <a:xfrm flipV="1">
            <a:off x="4316132" y="1478199"/>
            <a:ext cx="0" cy="5831707"/>
          </a:xfrm>
          <a:prstGeom prst="line">
            <a:avLst/>
          </a:prstGeom>
          <a:ln>
            <a:solidFill>
              <a:srgbClr val="EDD8C2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053" name="Прямоугольник 2052">
            <a:extLst>
              <a:ext uri="{FF2B5EF4-FFF2-40B4-BE49-F238E27FC236}">
                <a16:creationId xmlns:a16="http://schemas.microsoft.com/office/drawing/2014/main" id="{3094CB82-7341-4409-A893-A5812F6D6717}"/>
              </a:ext>
            </a:extLst>
          </p:cNvPr>
          <p:cNvSpPr/>
          <p:nvPr/>
        </p:nvSpPr>
        <p:spPr>
          <a:xfrm>
            <a:off x="4426364" y="7217517"/>
            <a:ext cx="7096377" cy="147669"/>
          </a:xfrm>
          <a:prstGeom prst="rect">
            <a:avLst/>
          </a:prstGeom>
          <a:solidFill>
            <a:srgbClr val="ED53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477B657-CF56-4EA1-8B72-AFED81CE1A21}"/>
              </a:ext>
            </a:extLst>
          </p:cNvPr>
          <p:cNvSpPr/>
          <p:nvPr/>
        </p:nvSpPr>
        <p:spPr>
          <a:xfrm>
            <a:off x="224385" y="3249200"/>
            <a:ext cx="3914922" cy="405318"/>
          </a:xfrm>
          <a:prstGeom prst="rect">
            <a:avLst/>
          </a:prstGeom>
          <a:solidFill>
            <a:srgbClr val="F7F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rgbClr val="ED53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ФИНАНСИРОВАНИЕ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00EDC7C-C058-48B4-9F2F-6A7435466546}"/>
              </a:ext>
            </a:extLst>
          </p:cNvPr>
          <p:cNvSpPr/>
          <p:nvPr/>
        </p:nvSpPr>
        <p:spPr>
          <a:xfrm>
            <a:off x="224384" y="3716126"/>
            <a:ext cx="3914922" cy="405319"/>
          </a:xfrm>
          <a:prstGeom prst="rect">
            <a:avLst/>
          </a:prstGeom>
          <a:solidFill>
            <a:srgbClr val="F7F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rgbClr val="ED53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СОПРОВОЖДЕНИЕ ВЭД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C476508-458A-476F-BCFE-5C08F4D60A57}"/>
              </a:ext>
            </a:extLst>
          </p:cNvPr>
          <p:cNvSpPr/>
          <p:nvPr/>
        </p:nvSpPr>
        <p:spPr>
          <a:xfrm>
            <a:off x="224383" y="4155058"/>
            <a:ext cx="3914921" cy="405319"/>
          </a:xfrm>
          <a:prstGeom prst="rect">
            <a:avLst/>
          </a:prstGeom>
          <a:solidFill>
            <a:srgbClr val="F7F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rgbClr val="ED53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КООПЕРАЦИЯ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9AFEB4F-B2ED-4F6C-BF79-F56218765E42}"/>
              </a:ext>
            </a:extLst>
          </p:cNvPr>
          <p:cNvSpPr/>
          <p:nvPr/>
        </p:nvSpPr>
        <p:spPr>
          <a:xfrm>
            <a:off x="224384" y="5214444"/>
            <a:ext cx="3914920" cy="538606"/>
          </a:xfrm>
          <a:prstGeom prst="rect">
            <a:avLst/>
          </a:prstGeom>
          <a:solidFill>
            <a:srgbClr val="F7F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rgbClr val="ED53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КОНСУЛЬТИРОВАНИЕ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B581FF3-2E01-4337-9053-3D742AC9BBC2}"/>
              </a:ext>
            </a:extLst>
          </p:cNvPr>
          <p:cNvSpPr/>
          <p:nvPr/>
        </p:nvSpPr>
        <p:spPr>
          <a:xfrm>
            <a:off x="224384" y="4620700"/>
            <a:ext cx="3914920" cy="541325"/>
          </a:xfrm>
          <a:prstGeom prst="rect">
            <a:avLst/>
          </a:prstGeom>
          <a:solidFill>
            <a:srgbClr val="F7F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rgbClr val="ED53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БЕРЕЖЛИВОЕ ПРОИЗВОДСТВО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73AA238-B8EA-4112-A27A-2D136A916A8E}"/>
              </a:ext>
            </a:extLst>
          </p:cNvPr>
          <p:cNvSpPr/>
          <p:nvPr/>
        </p:nvSpPr>
        <p:spPr>
          <a:xfrm>
            <a:off x="224375" y="5814074"/>
            <a:ext cx="3914928" cy="609889"/>
          </a:xfrm>
          <a:prstGeom prst="rect">
            <a:avLst/>
          </a:prstGeom>
          <a:solidFill>
            <a:srgbClr val="F7F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rgbClr val="ED53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Аренда рабочих мест</a:t>
            </a:r>
            <a:br>
              <a:rPr lang="ru-RU" sz="1400" b="1" dirty="0">
                <a:solidFill>
                  <a:srgbClr val="ED533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ED53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Коворкинге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269132A-F72F-405B-9891-60EB37BAD171}"/>
              </a:ext>
            </a:extLst>
          </p:cNvPr>
          <p:cNvSpPr/>
          <p:nvPr/>
        </p:nvSpPr>
        <p:spPr>
          <a:xfrm>
            <a:off x="224375" y="6484286"/>
            <a:ext cx="3914928" cy="609889"/>
          </a:xfrm>
          <a:prstGeom prst="rect">
            <a:avLst/>
          </a:prstGeom>
          <a:solidFill>
            <a:srgbClr val="F7F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rgbClr val="ED53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Аренда конференц-зала, переговорных комнат</a:t>
            </a:r>
          </a:p>
        </p:txBody>
      </p:sp>
      <p:pic>
        <p:nvPicPr>
          <p:cNvPr id="20" name="Рисунок 19" descr="Картинки по запросу &quot;КРИТБИ&quot;">
            <a:extLst>
              <a:ext uri="{FF2B5EF4-FFF2-40B4-BE49-F238E27FC236}">
                <a16:creationId xmlns:a16="http://schemas.microsoft.com/office/drawing/2014/main" id="{7A6B26FE-B9FF-4CDC-902E-1E0799FC20B6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63" b="30472"/>
          <a:stretch/>
        </p:blipFill>
        <p:spPr bwMode="auto">
          <a:xfrm>
            <a:off x="4316132" y="5424901"/>
            <a:ext cx="2314108" cy="719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439FF83-A635-4E84-9C17-844D09176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125" l="1170" r="93860">
                        <a14:foregroundMark x1="5556" y1="50000" x2="1462" y2="58750"/>
                        <a14:foregroundMark x1="1462" y1="58750" x2="6140" y2="51250"/>
                        <a14:foregroundMark x1="6140" y1="51250" x2="6433" y2="64375"/>
                        <a14:foregroundMark x1="6433" y1="64375" x2="1170" y2="66875"/>
                        <a14:foregroundMark x1="9649" y1="50000" x2="11988" y2="61250"/>
                        <a14:foregroundMark x1="11988" y1="61250" x2="13450" y2="49375"/>
                        <a14:foregroundMark x1="13450" y1="49375" x2="9649" y2="49375"/>
                        <a14:foregroundMark x1="17544" y1="48750" x2="17836" y2="60000"/>
                        <a14:foregroundMark x1="24561" y1="48750" x2="27485" y2="60000"/>
                        <a14:foregroundMark x1="27485" y1="60000" x2="28655" y2="58125"/>
                        <a14:foregroundMark x1="32456" y1="48750" x2="32749" y2="60000"/>
                        <a14:foregroundMark x1="41813" y1="54375" x2="47368" y2="53750"/>
                        <a14:foregroundMark x1="47368" y1="53750" x2="47368" y2="53750"/>
                        <a14:foregroundMark x1="49708" y1="48750" x2="49415" y2="60625"/>
                        <a14:foregroundMark x1="57602" y1="48125" x2="62865" y2="48125"/>
                        <a14:foregroundMark x1="65205" y1="48750" x2="65789" y2="60000"/>
                        <a14:foregroundMark x1="72222" y1="48750" x2="71930" y2="60000"/>
                        <a14:foregroundMark x1="71637" y1="32500" x2="71345" y2="41250"/>
                        <a14:foregroundMark x1="60234" y1="41250" x2="60526" y2="31250"/>
                        <a14:foregroundMark x1="47661" y1="32500" x2="48246" y2="40625"/>
                        <a14:foregroundMark x1="89766" y1="14375" x2="95614" y2="18750"/>
                        <a14:foregroundMark x1="95614" y1="18750" x2="96784" y2="31250"/>
                        <a14:foregroundMark x1="96784" y1="31250" x2="94444" y2="43750"/>
                        <a14:foregroundMark x1="94444" y1="43750" x2="90643" y2="52500"/>
                        <a14:foregroundMark x1="88889" y1="55625" x2="88304" y2="55625"/>
                        <a14:foregroundMark x1="34795" y1="76875" x2="35088" y2="71875"/>
                        <a14:foregroundMark x1="35380" y1="71875" x2="35965" y2="71875"/>
                        <a14:foregroundMark x1="37135" y1="71875" x2="36842" y2="71250"/>
                        <a14:foregroundMark x1="40936" y1="71250" x2="40936" y2="76250"/>
                        <a14:foregroundMark x1="42105" y1="79375" x2="43275" y2="72500"/>
                        <a14:foregroundMark x1="43860" y1="79375" x2="46199" y2="78125"/>
                        <a14:foregroundMark x1="45614" y1="73750" x2="45322" y2="71875"/>
                        <a14:foregroundMark x1="47076" y1="71875" x2="48538" y2="76875"/>
                        <a14:foregroundMark x1="50000" y1="71875" x2="49708" y2="79375"/>
                        <a14:foregroundMark x1="53216" y1="71250" x2="53509" y2="77500"/>
                        <a14:foregroundMark x1="50585" y1="71250" x2="51462" y2="73750"/>
                        <a14:foregroundMark x1="54094" y1="71875" x2="55848" y2="71875"/>
                        <a14:foregroundMark x1="59357" y1="74375" x2="60819" y2="76875"/>
                        <a14:foregroundMark x1="62281" y1="71875" x2="62281" y2="75625"/>
                        <a14:foregroundMark x1="64912" y1="71875" x2="64912" y2="76875"/>
                        <a14:foregroundMark x1="64912" y1="73750" x2="66374" y2="76875"/>
                        <a14:foregroundMark x1="66374" y1="71250" x2="66667" y2="74375"/>
                        <a14:foregroundMark x1="67544" y1="71875" x2="67836" y2="73750"/>
                        <a14:foregroundMark x1="70175" y1="71250" x2="69883" y2="76875"/>
                        <a14:foregroundMark x1="71053" y1="75000" x2="72515" y2="76250"/>
                        <a14:foregroundMark x1="17544" y1="83750" x2="19298" y2="88750"/>
                        <a14:foregroundMark x1="19298" y1="83125" x2="19298" y2="84375"/>
                        <a14:foregroundMark x1="21637" y1="83750" x2="21637" y2="89375"/>
                        <a14:foregroundMark x1="21930" y1="84375" x2="23684" y2="89375"/>
                        <a14:foregroundMark x1="24854" y1="83125" x2="25146" y2="92500"/>
                        <a14:foregroundMark x1="27193" y1="84375" x2="27193" y2="88750"/>
                        <a14:foregroundMark x1="27193" y1="87500" x2="29240" y2="88125"/>
                        <a14:foregroundMark x1="30117" y1="83750" x2="29532" y2="87500"/>
                        <a14:foregroundMark x1="30702" y1="88125" x2="32164" y2="88750"/>
                        <a14:foregroundMark x1="33333" y1="85000" x2="35088" y2="90000"/>
                        <a14:foregroundMark x1="35965" y1="83125" x2="37427" y2="88750"/>
                        <a14:foregroundMark x1="38889" y1="83750" x2="38596" y2="88750"/>
                        <a14:foregroundMark x1="44737" y1="83125" x2="45614" y2="88750"/>
                        <a14:foregroundMark x1="46784" y1="84375" x2="47368" y2="86875"/>
                        <a14:foregroundMark x1="50585" y1="84375" x2="50585" y2="88750"/>
                        <a14:foregroundMark x1="54094" y1="83125" x2="53509" y2="88750"/>
                        <a14:foregroundMark x1="55556" y1="86875" x2="56433" y2="89375"/>
                        <a14:foregroundMark x1="58772" y1="83750" x2="60526" y2="88125"/>
                        <a14:foregroundMark x1="60819" y1="83125" x2="59357" y2="93125"/>
                        <a14:foregroundMark x1="62865" y1="83750" x2="63158" y2="88750"/>
                        <a14:foregroundMark x1="64035" y1="83125" x2="65497" y2="89375"/>
                        <a14:foregroundMark x1="66082" y1="84375" x2="67544" y2="88125"/>
                        <a14:foregroundMark x1="68129" y1="83750" x2="67544" y2="86875"/>
                        <a14:foregroundMark x1="70760" y1="83750" x2="73099" y2="88750"/>
                        <a14:foregroundMark x1="40058" y1="85000" x2="40351" y2="90000"/>
                        <a14:foregroundMark x1="23977" y1="47500" x2="23977" y2="50625"/>
                        <a14:foregroundMark x1="31871" y1="48750" x2="32164" y2="51875"/>
                        <a14:foregroundMark x1="33918" y1="51875" x2="33333" y2="53125"/>
                        <a14:foregroundMark x1="38889" y1="52500" x2="38596" y2="54375"/>
                        <a14:foregroundMark x1="48830" y1="58125" x2="49123" y2="60625"/>
                        <a14:foregroundMark x1="65789" y1="55000" x2="66082" y2="60000"/>
                        <a14:backgroundMark x1="5263" y1="31250" x2="37135" y2="18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3887" y="1480500"/>
            <a:ext cx="2184648" cy="1022058"/>
          </a:xfrm>
          <a:prstGeom prst="rect">
            <a:avLst/>
          </a:prstGeom>
        </p:spPr>
      </p:pic>
      <p:sp>
        <p:nvSpPr>
          <p:cNvPr id="2048" name="Овал 2047">
            <a:extLst>
              <a:ext uri="{FF2B5EF4-FFF2-40B4-BE49-F238E27FC236}">
                <a16:creationId xmlns:a16="http://schemas.microsoft.com/office/drawing/2014/main" id="{B04AAD37-DC2F-4303-8513-D364556630BA}"/>
              </a:ext>
            </a:extLst>
          </p:cNvPr>
          <p:cNvSpPr/>
          <p:nvPr/>
        </p:nvSpPr>
        <p:spPr>
          <a:xfrm>
            <a:off x="6698221" y="1488164"/>
            <a:ext cx="1025883" cy="1014395"/>
          </a:xfrm>
          <a:prstGeom prst="ellipse">
            <a:avLst/>
          </a:prstGeom>
          <a:solidFill>
            <a:srgbClr val="ED5338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103 услуги</a:t>
            </a:r>
          </a:p>
        </p:txBody>
      </p:sp>
      <p:pic>
        <p:nvPicPr>
          <p:cNvPr id="2050" name="Рисунок 2049">
            <a:extLst>
              <a:ext uri="{FF2B5EF4-FFF2-40B4-BE49-F238E27FC236}">
                <a16:creationId xmlns:a16="http://schemas.microsoft.com/office/drawing/2014/main" id="{45BA16FA-A0E3-4392-BB2E-7D8764BDA5D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6272" t="29298" r="26360" b="28452"/>
          <a:stretch/>
        </p:blipFill>
        <p:spPr>
          <a:xfrm>
            <a:off x="4366642" y="2883047"/>
            <a:ext cx="1190588" cy="597348"/>
          </a:xfrm>
          <a:prstGeom prst="rect">
            <a:avLst/>
          </a:prstGeom>
        </p:spPr>
      </p:pic>
      <p:pic>
        <p:nvPicPr>
          <p:cNvPr id="2054" name="Рисунок 2053">
            <a:extLst>
              <a:ext uri="{FF2B5EF4-FFF2-40B4-BE49-F238E27FC236}">
                <a16:creationId xmlns:a16="http://schemas.microsoft.com/office/drawing/2014/main" id="{2C66206C-A34A-4303-82B8-74EF5E19A56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30544" y="3249200"/>
            <a:ext cx="1190588" cy="486457"/>
          </a:xfrm>
          <a:prstGeom prst="rect">
            <a:avLst/>
          </a:prstGeom>
        </p:spPr>
      </p:pic>
      <p:pic>
        <p:nvPicPr>
          <p:cNvPr id="2055" name="Рисунок 2054">
            <a:extLst>
              <a:ext uri="{FF2B5EF4-FFF2-40B4-BE49-F238E27FC236}">
                <a16:creationId xmlns:a16="http://schemas.microsoft.com/office/drawing/2014/main" id="{94E6F7C9-23F3-45B6-A200-C473DA7E969E}"/>
              </a:ext>
            </a:extLst>
          </p:cNvPr>
          <p:cNvPicPr/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158" y="2700423"/>
            <a:ext cx="1295094" cy="597349"/>
          </a:xfrm>
          <a:prstGeom prst="rect">
            <a:avLst/>
          </a:prstGeom>
          <a:noFill/>
        </p:spPr>
      </p:pic>
      <p:sp>
        <p:nvSpPr>
          <p:cNvPr id="2057" name="Овал 2056">
            <a:extLst>
              <a:ext uri="{FF2B5EF4-FFF2-40B4-BE49-F238E27FC236}">
                <a16:creationId xmlns:a16="http://schemas.microsoft.com/office/drawing/2014/main" id="{3633203C-4664-434E-A0DC-3E9A47949DAE}"/>
              </a:ext>
            </a:extLst>
          </p:cNvPr>
          <p:cNvSpPr/>
          <p:nvPr/>
        </p:nvSpPr>
        <p:spPr>
          <a:xfrm>
            <a:off x="6698221" y="5306876"/>
            <a:ext cx="1025883" cy="1014395"/>
          </a:xfrm>
          <a:prstGeom prst="ellipse">
            <a:avLst/>
          </a:prstGeom>
          <a:solidFill>
            <a:srgbClr val="ED5338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96 услуг</a:t>
            </a:r>
          </a:p>
        </p:txBody>
      </p:sp>
      <p:sp>
        <p:nvSpPr>
          <p:cNvPr id="2058" name="Овал 2057">
            <a:extLst>
              <a:ext uri="{FF2B5EF4-FFF2-40B4-BE49-F238E27FC236}">
                <a16:creationId xmlns:a16="http://schemas.microsoft.com/office/drawing/2014/main" id="{08F8121B-0859-4006-BF00-3717BA333BDA}"/>
              </a:ext>
            </a:extLst>
          </p:cNvPr>
          <p:cNvSpPr/>
          <p:nvPr/>
        </p:nvSpPr>
        <p:spPr>
          <a:xfrm>
            <a:off x="4478814" y="3609368"/>
            <a:ext cx="851533" cy="830086"/>
          </a:xfrm>
          <a:prstGeom prst="ellipse">
            <a:avLst/>
          </a:prstGeom>
          <a:solidFill>
            <a:srgbClr val="ED5338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36 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услуг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9" name="Овал 2058">
            <a:extLst>
              <a:ext uri="{FF2B5EF4-FFF2-40B4-BE49-F238E27FC236}">
                <a16:creationId xmlns:a16="http://schemas.microsoft.com/office/drawing/2014/main" id="{473B4525-1407-4773-85F1-D5FB69CB0869}"/>
              </a:ext>
            </a:extLst>
          </p:cNvPr>
          <p:cNvSpPr/>
          <p:nvPr/>
        </p:nvSpPr>
        <p:spPr>
          <a:xfrm>
            <a:off x="5624640" y="3785797"/>
            <a:ext cx="851533" cy="830086"/>
          </a:xfrm>
          <a:prstGeom prst="ellipse">
            <a:avLst/>
          </a:prstGeom>
          <a:solidFill>
            <a:srgbClr val="ED5338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16 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услуг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60" name="Овал 2059">
            <a:extLst>
              <a:ext uri="{FF2B5EF4-FFF2-40B4-BE49-F238E27FC236}">
                <a16:creationId xmlns:a16="http://schemas.microsoft.com/office/drawing/2014/main" id="{6ED85D04-DF8F-4A15-809F-8074CD95F3F5}"/>
              </a:ext>
            </a:extLst>
          </p:cNvPr>
          <p:cNvSpPr/>
          <p:nvPr/>
        </p:nvSpPr>
        <p:spPr>
          <a:xfrm>
            <a:off x="6900987" y="3438277"/>
            <a:ext cx="851533" cy="830086"/>
          </a:xfrm>
          <a:prstGeom prst="ellipse">
            <a:avLst/>
          </a:prstGeom>
          <a:solidFill>
            <a:srgbClr val="ED5338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41 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услуга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AA7B330F-3BDE-4D85-AB1A-2C9400784D1C}"/>
              </a:ext>
            </a:extLst>
          </p:cNvPr>
          <p:cNvCxnSpPr>
            <a:cxnSpLocks/>
          </p:cNvCxnSpPr>
          <p:nvPr/>
        </p:nvCxnSpPr>
        <p:spPr>
          <a:xfrm>
            <a:off x="4634594" y="2562031"/>
            <a:ext cx="5290390" cy="10964"/>
          </a:xfrm>
          <a:prstGeom prst="line">
            <a:avLst/>
          </a:prstGeom>
          <a:ln w="9525" cap="flat" cmpd="sng" algn="ctr">
            <a:solidFill>
              <a:srgbClr val="EDD8C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>
            <a:extLst>
              <a:ext uri="{FF2B5EF4-FFF2-40B4-BE49-F238E27FC236}">
                <a16:creationId xmlns:a16="http://schemas.microsoft.com/office/drawing/2014/main" id="{6034C9F9-A385-4410-B66C-21E289A8EA8B}"/>
              </a:ext>
            </a:extLst>
          </p:cNvPr>
          <p:cNvCxnSpPr>
            <a:cxnSpLocks/>
          </p:cNvCxnSpPr>
          <p:nvPr/>
        </p:nvCxnSpPr>
        <p:spPr>
          <a:xfrm>
            <a:off x="4578309" y="5248956"/>
            <a:ext cx="5269397" cy="17377"/>
          </a:xfrm>
          <a:prstGeom prst="line">
            <a:avLst/>
          </a:prstGeom>
          <a:ln w="9525" cap="flat" cmpd="sng" algn="ctr">
            <a:solidFill>
              <a:srgbClr val="EDD8C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id="{40FFB1D1-925E-4765-AD23-9D49A957998D}"/>
              </a:ext>
            </a:extLst>
          </p:cNvPr>
          <p:cNvCxnSpPr>
            <a:cxnSpLocks/>
          </p:cNvCxnSpPr>
          <p:nvPr/>
        </p:nvCxnSpPr>
        <p:spPr>
          <a:xfrm flipH="1" flipV="1">
            <a:off x="10193726" y="1276122"/>
            <a:ext cx="76200" cy="5757871"/>
          </a:xfrm>
          <a:prstGeom prst="line">
            <a:avLst/>
          </a:prstGeom>
          <a:ln>
            <a:solidFill>
              <a:srgbClr val="EDD8C2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067" name="Овал 2066">
            <a:extLst>
              <a:ext uri="{FF2B5EF4-FFF2-40B4-BE49-F238E27FC236}">
                <a16:creationId xmlns:a16="http://schemas.microsoft.com/office/drawing/2014/main" id="{67CE63F4-E399-4134-A5A9-CD80AFE6B636}"/>
              </a:ext>
            </a:extLst>
          </p:cNvPr>
          <p:cNvSpPr/>
          <p:nvPr/>
        </p:nvSpPr>
        <p:spPr>
          <a:xfrm>
            <a:off x="10810850" y="3013005"/>
            <a:ext cx="1585751" cy="1878357"/>
          </a:xfrm>
          <a:prstGeom prst="ellipse">
            <a:avLst/>
          </a:prstGeom>
          <a:solidFill>
            <a:srgbClr val="ED5338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311 услуг</a:t>
            </a:r>
          </a:p>
        </p:txBody>
      </p:sp>
      <p:pic>
        <p:nvPicPr>
          <p:cNvPr id="76" name="Рисунок 75" descr="ИКЦ &quot;Енисей&quot;">
            <a:extLst>
              <a:ext uri="{FF2B5EF4-FFF2-40B4-BE49-F238E27FC236}">
                <a16:creationId xmlns:a16="http://schemas.microsoft.com/office/drawing/2014/main" id="{620DE2F4-C0BC-49AD-81DE-9F3199DC26E1}"/>
              </a:ext>
            </a:extLst>
          </p:cNvPr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2"/>
          <a:stretch/>
        </p:blipFill>
        <p:spPr bwMode="auto">
          <a:xfrm>
            <a:off x="4895071" y="6334250"/>
            <a:ext cx="2151755" cy="77555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68" name="Овал 2067">
            <a:extLst>
              <a:ext uri="{FF2B5EF4-FFF2-40B4-BE49-F238E27FC236}">
                <a16:creationId xmlns:a16="http://schemas.microsoft.com/office/drawing/2014/main" id="{FABD3174-4654-49BC-A03D-C88C74447556}"/>
              </a:ext>
            </a:extLst>
          </p:cNvPr>
          <p:cNvSpPr/>
          <p:nvPr/>
        </p:nvSpPr>
        <p:spPr>
          <a:xfrm>
            <a:off x="7761624" y="6091599"/>
            <a:ext cx="1025876" cy="1035649"/>
          </a:xfrm>
          <a:prstGeom prst="ellipse">
            <a:avLst/>
          </a:prstGeom>
          <a:solidFill>
            <a:srgbClr val="ED5338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8 услуг</a:t>
            </a:r>
          </a:p>
        </p:txBody>
      </p:sp>
      <p:pic>
        <p:nvPicPr>
          <p:cNvPr id="2071" name="Рисунок 2070">
            <a:extLst>
              <a:ext uri="{FF2B5EF4-FFF2-40B4-BE49-F238E27FC236}">
                <a16:creationId xmlns:a16="http://schemas.microsoft.com/office/drawing/2014/main" id="{3CA59715-5D06-4EE5-9795-896431C83D6B}"/>
              </a:ext>
            </a:extLst>
          </p:cNvPr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32" b="31007"/>
          <a:stretch/>
        </p:blipFill>
        <p:spPr bwMode="auto">
          <a:xfrm>
            <a:off x="10787821" y="1293382"/>
            <a:ext cx="1843734" cy="13712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72" name="Рисунок 2071">
            <a:extLst>
              <a:ext uri="{FF2B5EF4-FFF2-40B4-BE49-F238E27FC236}">
                <a16:creationId xmlns:a16="http://schemas.microsoft.com/office/drawing/2014/main" id="{FA5FA8A4-47D9-4D99-936B-314FAC38A1B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834"/>
          <a:stretch/>
        </p:blipFill>
        <p:spPr>
          <a:xfrm>
            <a:off x="8274562" y="3363442"/>
            <a:ext cx="962038" cy="333596"/>
          </a:xfrm>
          <a:prstGeom prst="rect">
            <a:avLst/>
          </a:prstGeom>
        </p:spPr>
      </p:pic>
      <p:sp>
        <p:nvSpPr>
          <p:cNvPr id="2073" name="Овал 2072">
            <a:extLst>
              <a:ext uri="{FF2B5EF4-FFF2-40B4-BE49-F238E27FC236}">
                <a16:creationId xmlns:a16="http://schemas.microsoft.com/office/drawing/2014/main" id="{32E7DFB7-D41A-4080-9368-DD624BEAFD38}"/>
              </a:ext>
            </a:extLst>
          </p:cNvPr>
          <p:cNvSpPr/>
          <p:nvPr/>
        </p:nvSpPr>
        <p:spPr>
          <a:xfrm>
            <a:off x="8240894" y="3814109"/>
            <a:ext cx="851533" cy="830086"/>
          </a:xfrm>
          <a:prstGeom prst="ellipse">
            <a:avLst/>
          </a:prstGeom>
          <a:solidFill>
            <a:srgbClr val="ED5338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услуг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270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811F60-2066-43AB-89AA-C89B7DDCE711}"/>
              </a:ext>
            </a:extLst>
          </p:cNvPr>
          <p:cNvSpPr txBox="1"/>
          <p:nvPr/>
        </p:nvSpPr>
        <p:spPr>
          <a:xfrm>
            <a:off x="957929" y="536390"/>
            <a:ext cx="9757715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-150" normalizeH="0" baseline="0">
                <a:ln>
                  <a:noFill/>
                </a:ln>
                <a:solidFill>
                  <a:srgbClr val="562212"/>
                </a:solidFill>
                <a:effectLst/>
                <a:uLnTx/>
                <a:uFillTx/>
                <a:latin typeface="Arial Black" panose="020B0A04020102020204" pitchFamily="34" charset="0"/>
                <a:ea typeface="Roboto Black" panose="02000000000000000000" pitchFamily="2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800" dirty="0"/>
              <a:t>ДЕЛОВОЕ ПРОСТРАНСТВО</a:t>
            </a:r>
            <a:br>
              <a:rPr lang="ru-RU" sz="2800" dirty="0"/>
            </a:br>
            <a:r>
              <a:rPr lang="ru-RU" sz="2800" dirty="0"/>
              <a:t>ЦЕНТРА «МОЙ БИЗНЕС»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A10C2490-5B2F-4D00-911D-B0A51EBC36F4}"/>
              </a:ext>
            </a:extLst>
          </p:cNvPr>
          <p:cNvGrpSpPr/>
          <p:nvPr/>
        </p:nvGrpSpPr>
        <p:grpSpPr>
          <a:xfrm>
            <a:off x="436557" y="1455928"/>
            <a:ext cx="3837320" cy="791449"/>
            <a:chOff x="106411" y="1243614"/>
            <a:chExt cx="2636771" cy="834631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5E2709A4-BFB9-4E81-B4B8-7B8A24CEF72F}"/>
                </a:ext>
              </a:extLst>
            </p:cNvPr>
            <p:cNvSpPr/>
            <p:nvPr/>
          </p:nvSpPr>
          <p:spPr>
            <a:xfrm>
              <a:off x="106411" y="1243614"/>
              <a:ext cx="2636771" cy="830997"/>
            </a:xfrm>
            <a:prstGeom prst="rect">
              <a:avLst/>
            </a:prstGeom>
            <a:solidFill>
              <a:srgbClr val="F7F2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79" dirty="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7E9AF1AA-94C1-4477-B362-2D0F00E75671}"/>
                </a:ext>
              </a:extLst>
            </p:cNvPr>
            <p:cNvSpPr/>
            <p:nvPr/>
          </p:nvSpPr>
          <p:spPr>
            <a:xfrm>
              <a:off x="106411" y="1299279"/>
              <a:ext cx="2490928" cy="7789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dirty="0">
                  <a:solidFill>
                    <a:srgbClr val="ED53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АРЕНДА </a:t>
              </a:r>
              <a:br>
                <a:rPr lang="ru-RU" sz="1400" b="1" dirty="0">
                  <a:solidFill>
                    <a:srgbClr val="ED53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400" b="1" dirty="0">
                  <a:solidFill>
                    <a:srgbClr val="ED53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КОНФЕРЕНЦ-ЗАЛА</a:t>
              </a:r>
              <a:br>
                <a:rPr lang="ru-RU" sz="1400" b="1" dirty="0">
                  <a:solidFill>
                    <a:srgbClr val="ED53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400" b="1" dirty="0">
                  <a:solidFill>
                    <a:srgbClr val="ED53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 60 ЧЕЛ.</a:t>
              </a: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6E02BEF-75A7-47BF-8236-A07A0A6BB13B}"/>
              </a:ext>
            </a:extLst>
          </p:cNvPr>
          <p:cNvGrpSpPr/>
          <p:nvPr/>
        </p:nvGrpSpPr>
        <p:grpSpPr>
          <a:xfrm>
            <a:off x="437408" y="2414578"/>
            <a:ext cx="3836469" cy="791449"/>
            <a:chOff x="106411" y="1243614"/>
            <a:chExt cx="2636771" cy="83463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2B1AA43E-C44B-4BA2-A157-97F5389EB550}"/>
                </a:ext>
              </a:extLst>
            </p:cNvPr>
            <p:cNvSpPr/>
            <p:nvPr/>
          </p:nvSpPr>
          <p:spPr>
            <a:xfrm>
              <a:off x="106411" y="1243614"/>
              <a:ext cx="2636771" cy="830997"/>
            </a:xfrm>
            <a:prstGeom prst="rect">
              <a:avLst/>
            </a:prstGeom>
            <a:solidFill>
              <a:srgbClr val="F7F2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79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DC09452E-AE58-407F-B5C8-CB39CBA714A4}"/>
                </a:ext>
              </a:extLst>
            </p:cNvPr>
            <p:cNvSpPr/>
            <p:nvPr/>
          </p:nvSpPr>
          <p:spPr>
            <a:xfrm>
              <a:off x="106411" y="1299279"/>
              <a:ext cx="2490928" cy="7789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dirty="0">
                  <a:solidFill>
                    <a:srgbClr val="ED53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АРЕНДА </a:t>
              </a:r>
              <a:br>
                <a:rPr lang="ru-RU" sz="1400" b="1" dirty="0">
                  <a:solidFill>
                    <a:srgbClr val="ED53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400" b="1" dirty="0">
                  <a:solidFill>
                    <a:srgbClr val="ED53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КОНФЕРЕНЦ-ЗАЛА</a:t>
              </a:r>
              <a:br>
                <a:rPr lang="ru-RU" sz="1400" b="1" dirty="0">
                  <a:solidFill>
                    <a:srgbClr val="ED53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400" b="1" dirty="0">
                  <a:solidFill>
                    <a:srgbClr val="ED53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 25 ЧЕЛ.</a:t>
              </a:r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87F78C13-457A-42EC-8BBB-76C66D85B92F}"/>
              </a:ext>
            </a:extLst>
          </p:cNvPr>
          <p:cNvGrpSpPr/>
          <p:nvPr/>
        </p:nvGrpSpPr>
        <p:grpSpPr>
          <a:xfrm>
            <a:off x="436557" y="3864913"/>
            <a:ext cx="3836469" cy="1006892"/>
            <a:chOff x="106411" y="1243614"/>
            <a:chExt cx="2636771" cy="1061829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4F796AA9-0440-4515-8CBF-C170AF0C7E39}"/>
                </a:ext>
              </a:extLst>
            </p:cNvPr>
            <p:cNvSpPr/>
            <p:nvPr/>
          </p:nvSpPr>
          <p:spPr>
            <a:xfrm>
              <a:off x="106411" y="1243614"/>
              <a:ext cx="2636771" cy="1061829"/>
            </a:xfrm>
            <a:prstGeom prst="rect">
              <a:avLst/>
            </a:prstGeom>
            <a:solidFill>
              <a:srgbClr val="F7F2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79" dirty="0"/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D8AAF67B-4B40-4D58-A5C8-3EC863E8F0C3}"/>
                </a:ext>
              </a:extLst>
            </p:cNvPr>
            <p:cNvSpPr/>
            <p:nvPr/>
          </p:nvSpPr>
          <p:spPr>
            <a:xfrm>
              <a:off x="106411" y="1299279"/>
              <a:ext cx="2490928" cy="1006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dirty="0">
                  <a:solidFill>
                    <a:srgbClr val="ED53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АРЕНДА </a:t>
              </a:r>
              <a:br>
                <a:rPr lang="ru-RU" sz="1400" b="1" dirty="0">
                  <a:solidFill>
                    <a:srgbClr val="ED53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400" b="1" dirty="0">
                  <a:solidFill>
                    <a:srgbClr val="ED53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ПЕРЕГОВОРНЫХ КОМНАТ (вместимость</a:t>
              </a:r>
              <a:br>
                <a:rPr lang="ru-RU" sz="1400" b="1" dirty="0">
                  <a:solidFill>
                    <a:srgbClr val="ED53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400" b="1" dirty="0">
                  <a:solidFill>
                    <a:srgbClr val="ED53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 8 чел.)</a:t>
              </a: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58478702-0441-4F12-97FB-57062728FB08}"/>
              </a:ext>
            </a:extLst>
          </p:cNvPr>
          <p:cNvGrpSpPr/>
          <p:nvPr/>
        </p:nvGrpSpPr>
        <p:grpSpPr>
          <a:xfrm>
            <a:off x="436557" y="5714862"/>
            <a:ext cx="3836469" cy="1006892"/>
            <a:chOff x="106411" y="1243614"/>
            <a:chExt cx="2636771" cy="1061829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183BFCB9-67EE-442A-ABB4-44395062459F}"/>
                </a:ext>
              </a:extLst>
            </p:cNvPr>
            <p:cNvSpPr/>
            <p:nvPr/>
          </p:nvSpPr>
          <p:spPr>
            <a:xfrm>
              <a:off x="106411" y="1243614"/>
              <a:ext cx="2636771" cy="1061829"/>
            </a:xfrm>
            <a:prstGeom prst="rect">
              <a:avLst/>
            </a:prstGeom>
            <a:solidFill>
              <a:srgbClr val="F7F2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79" dirty="0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4D66A5AB-247F-45C8-BD39-458C0C223C5C}"/>
                </a:ext>
              </a:extLst>
            </p:cNvPr>
            <p:cNvSpPr/>
            <p:nvPr/>
          </p:nvSpPr>
          <p:spPr>
            <a:xfrm>
              <a:off x="106411" y="1299279"/>
              <a:ext cx="2490928" cy="1006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dirty="0">
                  <a:solidFill>
                    <a:srgbClr val="ED53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АРЕНДА </a:t>
              </a:r>
              <a:br>
                <a:rPr lang="ru-RU" sz="1400" b="1" dirty="0">
                  <a:solidFill>
                    <a:srgbClr val="ED53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400" b="1" dirty="0">
                  <a:solidFill>
                    <a:srgbClr val="ED53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РАБОЧИХ МЕСТ В КОВОРКИНГЕ</a:t>
              </a:r>
            </a:p>
            <a:p>
              <a:r>
                <a:rPr lang="ru-RU" sz="1400" b="1" dirty="0">
                  <a:solidFill>
                    <a:srgbClr val="ED53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(24 рабочих места)</a:t>
              </a:r>
            </a:p>
          </p:txBody>
        </p:sp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A7B0A6F5-485D-4016-8412-40FF57202114}"/>
              </a:ext>
            </a:extLst>
          </p:cNvPr>
          <p:cNvSpPr/>
          <p:nvPr/>
        </p:nvSpPr>
        <p:spPr>
          <a:xfrm>
            <a:off x="4375026" y="7270980"/>
            <a:ext cx="7096377" cy="147669"/>
          </a:xfrm>
          <a:prstGeom prst="rect">
            <a:avLst/>
          </a:prstGeom>
          <a:solidFill>
            <a:srgbClr val="ED53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9C1EAC3-A893-45E1-920F-A8AC21520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3498" y="1473262"/>
            <a:ext cx="2286347" cy="15242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D6D32C5-CD28-4215-A1E3-479DC3769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133" y="1752259"/>
            <a:ext cx="2334823" cy="1556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0EFB5B96-CEED-4B8A-86EF-D947C1F89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437" y="3462437"/>
            <a:ext cx="2364257" cy="1576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FEA4DC3-B80C-45D1-B22B-00F70D5E79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8699" y="3772268"/>
            <a:ext cx="2364257" cy="1578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D8C347B-2E8B-438C-80C8-A2A8D6413A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9437" y="5316250"/>
            <a:ext cx="2364257" cy="1576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CF65352-73E1-4C4A-8703-6CED730AB59C}"/>
              </a:ext>
            </a:extLst>
          </p:cNvPr>
          <p:cNvSpPr/>
          <p:nvPr/>
        </p:nvSpPr>
        <p:spPr>
          <a:xfrm>
            <a:off x="9746456" y="995425"/>
            <a:ext cx="2961626" cy="1765239"/>
          </a:xfrm>
          <a:prstGeom prst="rect">
            <a:avLst/>
          </a:prstGeom>
          <a:solidFill>
            <a:srgbClr val="C59368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1200 руб./час от 5 часов/1000 руб.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8FEC22A1-1389-433A-80ED-F9065D3C9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698" y="5592911"/>
            <a:ext cx="2364257" cy="15061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9469CCF2-10D9-49FB-B53C-F172449B5467}"/>
              </a:ext>
            </a:extLst>
          </p:cNvPr>
          <p:cNvSpPr/>
          <p:nvPr/>
        </p:nvSpPr>
        <p:spPr>
          <a:xfrm>
            <a:off x="9778836" y="3219699"/>
            <a:ext cx="2929246" cy="1765239"/>
          </a:xfrm>
          <a:prstGeom prst="rect">
            <a:avLst/>
          </a:prstGeom>
          <a:solidFill>
            <a:srgbClr val="C59368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500 руб./час</a:t>
            </a: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(от 2 часов 300руб./час)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BC6211C5-D835-43C5-BF18-D77509CF9A06}"/>
              </a:ext>
            </a:extLst>
          </p:cNvPr>
          <p:cNvSpPr/>
          <p:nvPr/>
        </p:nvSpPr>
        <p:spPr>
          <a:xfrm>
            <a:off x="9746456" y="5335689"/>
            <a:ext cx="2961626" cy="1765239"/>
          </a:xfrm>
          <a:prstGeom prst="rect">
            <a:avLst/>
          </a:prstGeom>
          <a:solidFill>
            <a:srgbClr val="C59368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1 день – 500 руб.</a:t>
            </a: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1 месяц – </a:t>
            </a:r>
            <a:b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4500 руб.</a:t>
            </a: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3,6, 11 месяцев – 4000 руб.</a:t>
            </a:r>
          </a:p>
        </p:txBody>
      </p:sp>
    </p:spTree>
    <p:extLst>
      <p:ext uri="{BB962C8B-B14F-4D97-AF65-F5344CB8AC3E}">
        <p14:creationId xmlns:p14="http://schemas.microsoft.com/office/powerpoint/2010/main" val="1922997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" y="1"/>
            <a:ext cx="13439774" cy="7559674"/>
          </a:xfrm>
          <a:prstGeom prst="rect">
            <a:avLst/>
          </a:prstGeom>
          <a:solidFill>
            <a:srgbClr val="562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579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Арка 18"/>
          <p:cNvSpPr/>
          <p:nvPr/>
        </p:nvSpPr>
        <p:spPr>
          <a:xfrm>
            <a:off x="8382423" y="-2757307"/>
            <a:ext cx="6496390" cy="6496390"/>
          </a:xfrm>
          <a:prstGeom prst="blockArc">
            <a:avLst>
              <a:gd name="adj1" fmla="val 956724"/>
              <a:gd name="adj2" fmla="val 11921681"/>
              <a:gd name="adj3" fmla="val 18078"/>
            </a:avLst>
          </a:prstGeom>
          <a:solidFill>
            <a:srgbClr val="ED53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579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3707" y="353128"/>
            <a:ext cx="1295626" cy="373244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4654312" y="839509"/>
            <a:ext cx="2849371" cy="677391"/>
            <a:chOff x="3829260" y="752996"/>
            <a:chExt cx="2052613" cy="487975"/>
          </a:xfrm>
        </p:grpSpPr>
        <p:sp>
          <p:nvSpPr>
            <p:cNvPr id="22" name="Прямоугольник 21"/>
            <p:cNvSpPr/>
            <p:nvPr/>
          </p:nvSpPr>
          <p:spPr>
            <a:xfrm rot="2700000">
              <a:off x="3829260" y="752998"/>
              <a:ext cx="487973" cy="487973"/>
            </a:xfrm>
            <a:prstGeom prst="rect">
              <a:avLst/>
            </a:prstGeom>
            <a:solidFill>
              <a:srgbClr val="EDD8C2">
                <a:alpha val="2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 rot="2700000">
              <a:off x="4591260" y="752997"/>
              <a:ext cx="487973" cy="487973"/>
            </a:xfrm>
            <a:prstGeom prst="rect">
              <a:avLst/>
            </a:prstGeom>
            <a:solidFill>
              <a:srgbClr val="EDD8C2">
                <a:alpha val="2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 rot="2700000">
              <a:off x="5393900" y="752996"/>
              <a:ext cx="487973" cy="487973"/>
            </a:xfrm>
            <a:prstGeom prst="rect">
              <a:avLst/>
            </a:prstGeom>
            <a:solidFill>
              <a:srgbClr val="EDD8C2">
                <a:alpha val="2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18401" y="57694"/>
            <a:ext cx="8408393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800" dirty="0">
                <a:solidFill>
                  <a:prstClr val="white"/>
                </a:solidFill>
                <a:latin typeface="Arial Black" panose="020B0A04020102020204" pitchFamily="34" charset="0"/>
                <a:ea typeface="Roboto Black" panose="02000000000000000000" pitchFamily="2" charset="0"/>
              </a:rPr>
              <a:t>РЕГИОНАЛЬНЫЙ ЦЕНТР ПОДДЕРЖКИ ПРЕДПРИНИМАТЕЛЬСТВА</a:t>
            </a:r>
            <a:endParaRPr lang="en-US" sz="2800" dirty="0">
              <a:solidFill>
                <a:prstClr val="white"/>
              </a:solidFill>
              <a:latin typeface="Arial Black" panose="020B0A04020102020204" pitchFamily="34" charset="0"/>
              <a:ea typeface="Roboto Black" panose="02000000000000000000" pitchFamily="2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89059" y="1334086"/>
            <a:ext cx="2398886" cy="104061"/>
          </a:xfrm>
          <a:prstGeom prst="rect">
            <a:avLst/>
          </a:prstGeom>
          <a:solidFill>
            <a:srgbClr val="ED53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79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1206427-AEDF-4568-B4EE-AA9DE28A3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6606" y="2285241"/>
            <a:ext cx="4962480" cy="467205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10" name="Группа 9"/>
          <p:cNvGrpSpPr/>
          <p:nvPr/>
        </p:nvGrpSpPr>
        <p:grpSpPr>
          <a:xfrm>
            <a:off x="7842324" y="5274433"/>
            <a:ext cx="1368940" cy="1368940"/>
            <a:chOff x="5783810" y="4814119"/>
            <a:chExt cx="1346200" cy="1346200"/>
          </a:xfrm>
        </p:grpSpPr>
        <p:sp>
          <p:nvSpPr>
            <p:cNvPr id="14" name="Овал 13"/>
            <p:cNvSpPr/>
            <p:nvPr/>
          </p:nvSpPr>
          <p:spPr>
            <a:xfrm>
              <a:off x="5783810" y="4814119"/>
              <a:ext cx="1346200" cy="1346200"/>
            </a:xfrm>
            <a:prstGeom prst="ellipse">
              <a:avLst/>
            </a:prstGeom>
            <a:solidFill>
              <a:srgbClr val="ED5338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579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15367" y="5137594"/>
              <a:ext cx="700587" cy="610588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AD56416-687A-4C11-8B12-21130CBAE6C6}"/>
              </a:ext>
            </a:extLst>
          </p:cNvPr>
          <p:cNvSpPr txBox="1"/>
          <p:nvPr/>
        </p:nvSpPr>
        <p:spPr>
          <a:xfrm>
            <a:off x="143205" y="3628891"/>
            <a:ext cx="2864719" cy="1313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8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Вопросы, по которым можно получить консультацию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17FCDE-AB74-4F09-9EEE-9657A54C26B2}"/>
              </a:ext>
            </a:extLst>
          </p:cNvPr>
          <p:cNvSpPr txBox="1"/>
          <p:nvPr/>
        </p:nvSpPr>
        <p:spPr>
          <a:xfrm>
            <a:off x="3007925" y="1761970"/>
            <a:ext cx="5158682" cy="4867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4982" indent="-314982">
              <a:spcAft>
                <a:spcPts val="661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Открытие бизнеса</a:t>
            </a:r>
          </a:p>
          <a:p>
            <a:pPr marL="314982" indent="-314982">
              <a:spcAft>
                <a:spcPts val="661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Правовое обеспечение деятельности МСП</a:t>
            </a:r>
          </a:p>
          <a:p>
            <a:pPr marL="314982" indent="-314982">
              <a:spcAft>
                <a:spcPts val="661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Налогообложение</a:t>
            </a:r>
          </a:p>
          <a:p>
            <a:pPr marL="314982" indent="-314982">
              <a:spcAft>
                <a:spcPts val="661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государственной поддержки</a:t>
            </a:r>
          </a:p>
          <a:p>
            <a:pPr marL="314982" indent="-314982">
              <a:spcAft>
                <a:spcPts val="661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Лицензирование</a:t>
            </a:r>
          </a:p>
          <a:p>
            <a:pPr marL="314982" indent="-314982">
              <a:spcAft>
                <a:spcPts val="661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Патентование</a:t>
            </a:r>
          </a:p>
          <a:p>
            <a:pPr marL="314982" indent="-314982">
              <a:spcAft>
                <a:spcPts val="661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Сертификация</a:t>
            </a:r>
          </a:p>
          <a:p>
            <a:pPr marL="314982" indent="-314982">
              <a:spcAft>
                <a:spcPts val="661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Бизнес-планирование</a:t>
            </a:r>
          </a:p>
          <a:p>
            <a:pPr marL="314982" indent="-314982">
              <a:spcAft>
                <a:spcPts val="661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Получение заемных и иных финансовых услуг</a:t>
            </a:r>
          </a:p>
          <a:p>
            <a:pPr marL="314982" indent="-314982">
              <a:spcAft>
                <a:spcPts val="661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Участие в межрегиональных бизнес-миссиях, </a:t>
            </a:r>
            <a:b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выставочно-ярмарочных мероприятиях</a:t>
            </a:r>
          </a:p>
          <a:p>
            <a:pPr marL="314982" indent="-314982">
              <a:spcAft>
                <a:spcPts val="661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 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EB9A3B12-07AB-45FB-8298-50AB8CE13809}"/>
              </a:ext>
            </a:extLst>
          </p:cNvPr>
          <p:cNvSpPr/>
          <p:nvPr/>
        </p:nvSpPr>
        <p:spPr>
          <a:xfrm flipH="1">
            <a:off x="2804637" y="1718791"/>
            <a:ext cx="63587" cy="548100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4"/>
          </a:p>
        </p:txBody>
      </p:sp>
    </p:spTree>
    <p:extLst>
      <p:ext uri="{BB962C8B-B14F-4D97-AF65-F5344CB8AC3E}">
        <p14:creationId xmlns:p14="http://schemas.microsoft.com/office/powerpoint/2010/main" val="3465112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" y="1"/>
            <a:ext cx="13439774" cy="7559674"/>
          </a:xfrm>
          <a:prstGeom prst="rect">
            <a:avLst/>
          </a:prstGeom>
          <a:solidFill>
            <a:srgbClr val="562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579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Арка 18"/>
          <p:cNvSpPr/>
          <p:nvPr/>
        </p:nvSpPr>
        <p:spPr>
          <a:xfrm>
            <a:off x="8166606" y="-2877161"/>
            <a:ext cx="6496390" cy="6496390"/>
          </a:xfrm>
          <a:prstGeom prst="blockArc">
            <a:avLst>
              <a:gd name="adj1" fmla="val 956724"/>
              <a:gd name="adj2" fmla="val 11921681"/>
              <a:gd name="adj3" fmla="val 18078"/>
            </a:avLst>
          </a:prstGeom>
          <a:solidFill>
            <a:srgbClr val="ED53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57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Арка 17"/>
          <p:cNvSpPr/>
          <p:nvPr/>
        </p:nvSpPr>
        <p:spPr>
          <a:xfrm rot="7991782">
            <a:off x="-132104" y="6485181"/>
            <a:ext cx="3537529" cy="3537529"/>
          </a:xfrm>
          <a:prstGeom prst="blockArc">
            <a:avLst>
              <a:gd name="adj1" fmla="val 3346679"/>
              <a:gd name="adj2" fmla="val 13202193"/>
              <a:gd name="adj3" fmla="val 12415"/>
            </a:avLst>
          </a:prstGeom>
          <a:solidFill>
            <a:srgbClr val="C59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579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3707" y="353128"/>
            <a:ext cx="1295626" cy="373244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4654312" y="839509"/>
            <a:ext cx="2849371" cy="677391"/>
            <a:chOff x="3829260" y="752996"/>
            <a:chExt cx="2052613" cy="487975"/>
          </a:xfrm>
        </p:grpSpPr>
        <p:sp>
          <p:nvSpPr>
            <p:cNvPr id="22" name="Прямоугольник 21"/>
            <p:cNvSpPr/>
            <p:nvPr/>
          </p:nvSpPr>
          <p:spPr>
            <a:xfrm rot="2700000">
              <a:off x="3829260" y="752998"/>
              <a:ext cx="487973" cy="487973"/>
            </a:xfrm>
            <a:prstGeom prst="rect">
              <a:avLst/>
            </a:prstGeom>
            <a:solidFill>
              <a:srgbClr val="EDD8C2">
                <a:alpha val="2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 rot="2700000">
              <a:off x="4591260" y="752997"/>
              <a:ext cx="487973" cy="487973"/>
            </a:xfrm>
            <a:prstGeom prst="rect">
              <a:avLst/>
            </a:prstGeom>
            <a:solidFill>
              <a:srgbClr val="EDD8C2">
                <a:alpha val="2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 rot="2700000">
              <a:off x="5393900" y="752996"/>
              <a:ext cx="487973" cy="487973"/>
            </a:xfrm>
            <a:prstGeom prst="rect">
              <a:avLst/>
            </a:prstGeom>
            <a:solidFill>
              <a:srgbClr val="EDD8C2">
                <a:alpha val="2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02811" y="95805"/>
            <a:ext cx="8408393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600" dirty="0">
                <a:solidFill>
                  <a:prstClr val="white"/>
                </a:solidFill>
                <a:latin typeface="Arial Black" panose="020B0A04020102020204" pitchFamily="34" charset="0"/>
                <a:ea typeface="Roboto Black" panose="02000000000000000000" pitchFamily="2" charset="0"/>
              </a:rPr>
              <a:t>ЦЕНТР КЛАСТЕРНОГО РАЗВИТИЯ</a:t>
            </a:r>
            <a:endParaRPr lang="en-US" sz="3600" dirty="0">
              <a:solidFill>
                <a:prstClr val="white"/>
              </a:solidFill>
              <a:latin typeface="Arial Black" panose="020B0A04020102020204" pitchFamily="34" charset="0"/>
              <a:ea typeface="Roboto Black" panose="02000000000000000000" pitchFamily="2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89059" y="1334086"/>
            <a:ext cx="2398886" cy="104061"/>
          </a:xfrm>
          <a:prstGeom prst="rect">
            <a:avLst/>
          </a:prstGeom>
          <a:solidFill>
            <a:srgbClr val="ED53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79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7A0023-80DD-45CC-A813-854BB1D49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5449" y="954644"/>
            <a:ext cx="4759774" cy="503573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10" name="Группа 9"/>
          <p:cNvGrpSpPr/>
          <p:nvPr/>
        </p:nvGrpSpPr>
        <p:grpSpPr>
          <a:xfrm>
            <a:off x="9054063" y="5127451"/>
            <a:ext cx="1368940" cy="1368940"/>
            <a:chOff x="5783810" y="4814119"/>
            <a:chExt cx="1346200" cy="1346200"/>
          </a:xfrm>
        </p:grpSpPr>
        <p:sp>
          <p:nvSpPr>
            <p:cNvPr id="14" name="Овал 13"/>
            <p:cNvSpPr/>
            <p:nvPr/>
          </p:nvSpPr>
          <p:spPr>
            <a:xfrm>
              <a:off x="5783810" y="4814119"/>
              <a:ext cx="1346200" cy="1346200"/>
            </a:xfrm>
            <a:prstGeom prst="ellipse">
              <a:avLst/>
            </a:prstGeom>
            <a:solidFill>
              <a:srgbClr val="ED5338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579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15367" y="5137594"/>
              <a:ext cx="700587" cy="610588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2E5C463-F0AA-41DB-B1A1-5AFA486DBE0B}"/>
              </a:ext>
            </a:extLst>
          </p:cNvPr>
          <p:cNvSpPr txBox="1"/>
          <p:nvPr/>
        </p:nvSpPr>
        <p:spPr>
          <a:xfrm>
            <a:off x="85548" y="3306956"/>
            <a:ext cx="3102223" cy="100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8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Помощь в развитии кооперационных связей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0D0B4B8-BC9E-442F-BF5C-32D17A61954E}"/>
              </a:ext>
            </a:extLst>
          </p:cNvPr>
          <p:cNvSpPr txBox="1"/>
          <p:nvPr/>
        </p:nvSpPr>
        <p:spPr>
          <a:xfrm>
            <a:off x="3016182" y="1657189"/>
            <a:ext cx="5593522" cy="5426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4982" indent="-314982">
              <a:spcAft>
                <a:spcPts val="661"/>
              </a:spcAft>
              <a:buFont typeface="Wingdings" panose="05000000000000000000" pitchFamily="2" charset="2"/>
              <a:buChar char="§"/>
            </a:pPr>
            <a:r>
              <a:rPr lang="ru-RU" sz="198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Содействия участникам территориальных кластеров Красноярского края при получении государственной поддержки</a:t>
            </a:r>
          </a:p>
          <a:p>
            <a:pPr marL="314982" indent="-314982">
              <a:spcAft>
                <a:spcPts val="661"/>
              </a:spcAft>
              <a:buFont typeface="Wingdings" panose="05000000000000000000" pitchFamily="2" charset="2"/>
              <a:buChar char="§"/>
            </a:pPr>
            <a:r>
              <a:rPr lang="ru-RU" sz="198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Консультирование по вопросам кластерного развития</a:t>
            </a:r>
          </a:p>
          <a:p>
            <a:pPr marL="314982" indent="-314982">
              <a:spcAft>
                <a:spcPts val="661"/>
              </a:spcAft>
              <a:buFont typeface="Wingdings" panose="05000000000000000000" pitchFamily="2" charset="2"/>
              <a:buChar char="§"/>
            </a:pPr>
            <a:r>
              <a:rPr lang="ru-RU" sz="198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бизнес-миссий, стажировок, продвижение товаров, работ, услуг на конгрессно-выставочных мероприятиях</a:t>
            </a:r>
          </a:p>
          <a:p>
            <a:pPr marL="314982" indent="-314982">
              <a:spcAft>
                <a:spcPts val="661"/>
              </a:spcAft>
              <a:buFont typeface="Wingdings" panose="05000000000000000000" pitchFamily="2" charset="2"/>
              <a:buChar char="§"/>
            </a:pPr>
            <a:r>
              <a:rPr lang="ru-RU" sz="198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бизнес-планов, технико-экономических обоснований, экспертиза сметной стоимости для реализации совместных проектов</a:t>
            </a:r>
          </a:p>
          <a:p>
            <a:pPr marL="314982" indent="-314982">
              <a:spcAft>
                <a:spcPts val="661"/>
              </a:spcAft>
              <a:buFont typeface="Wingdings" panose="05000000000000000000" pitchFamily="2" charset="2"/>
              <a:buChar char="§"/>
            </a:pPr>
            <a:r>
              <a:rPr lang="ru-RU" sz="198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информационных кампаний в средствах массовой информации </a:t>
            </a:r>
          </a:p>
          <a:p>
            <a:pPr marL="314982" indent="-314982">
              <a:spcAft>
                <a:spcPts val="661"/>
              </a:spcAft>
              <a:buFont typeface="Wingdings" panose="05000000000000000000" pitchFamily="2" charset="2"/>
              <a:buChar char="§"/>
            </a:pPr>
            <a:r>
              <a:rPr lang="ru-RU" sz="198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Оказание содействия в выводе на рынок новых продуктов, работ, услуг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8DA788BA-2B15-42A6-AC34-280ADA635E13}"/>
              </a:ext>
            </a:extLst>
          </p:cNvPr>
          <p:cNvSpPr/>
          <p:nvPr/>
        </p:nvSpPr>
        <p:spPr>
          <a:xfrm flipH="1">
            <a:off x="2907130" y="1334086"/>
            <a:ext cx="63587" cy="548100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4"/>
          </a:p>
        </p:txBody>
      </p:sp>
    </p:spTree>
    <p:extLst>
      <p:ext uri="{BB962C8B-B14F-4D97-AF65-F5344CB8AC3E}">
        <p14:creationId xmlns:p14="http://schemas.microsoft.com/office/powerpoint/2010/main" val="3117305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" y="1"/>
            <a:ext cx="13439774" cy="7559674"/>
          </a:xfrm>
          <a:prstGeom prst="rect">
            <a:avLst/>
          </a:prstGeom>
          <a:solidFill>
            <a:srgbClr val="562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7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Арка 18"/>
          <p:cNvSpPr/>
          <p:nvPr/>
        </p:nvSpPr>
        <p:spPr>
          <a:xfrm>
            <a:off x="8166606" y="-2877161"/>
            <a:ext cx="6496390" cy="6496390"/>
          </a:xfrm>
          <a:prstGeom prst="blockArc">
            <a:avLst>
              <a:gd name="adj1" fmla="val 956724"/>
              <a:gd name="adj2" fmla="val 11921681"/>
              <a:gd name="adj3" fmla="val 18078"/>
            </a:avLst>
          </a:prstGeom>
          <a:solidFill>
            <a:srgbClr val="ED53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7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Арка 17"/>
          <p:cNvSpPr/>
          <p:nvPr/>
        </p:nvSpPr>
        <p:spPr>
          <a:xfrm rot="7991782">
            <a:off x="-132104" y="6485181"/>
            <a:ext cx="3537529" cy="3537529"/>
          </a:xfrm>
          <a:prstGeom prst="blockArc">
            <a:avLst>
              <a:gd name="adj1" fmla="val 3346679"/>
              <a:gd name="adj2" fmla="val 13202193"/>
              <a:gd name="adj3" fmla="val 12415"/>
            </a:avLst>
          </a:prstGeom>
          <a:solidFill>
            <a:srgbClr val="C59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7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3707" y="353128"/>
            <a:ext cx="1295626" cy="373244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4654312" y="839509"/>
            <a:ext cx="2849371" cy="677391"/>
            <a:chOff x="3829260" y="752996"/>
            <a:chExt cx="2052613" cy="487975"/>
          </a:xfrm>
        </p:grpSpPr>
        <p:sp>
          <p:nvSpPr>
            <p:cNvPr id="22" name="Прямоугольник 21"/>
            <p:cNvSpPr/>
            <p:nvPr/>
          </p:nvSpPr>
          <p:spPr>
            <a:xfrm rot="2700000">
              <a:off x="3829260" y="752998"/>
              <a:ext cx="487973" cy="487973"/>
            </a:xfrm>
            <a:prstGeom prst="rect">
              <a:avLst/>
            </a:prstGeom>
            <a:solidFill>
              <a:srgbClr val="EDD8C2">
                <a:alpha val="2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 rot="2700000">
              <a:off x="4591260" y="752997"/>
              <a:ext cx="487973" cy="487973"/>
            </a:xfrm>
            <a:prstGeom prst="rect">
              <a:avLst/>
            </a:prstGeom>
            <a:solidFill>
              <a:srgbClr val="EDD8C2">
                <a:alpha val="2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 rot="2700000">
              <a:off x="5393900" y="752996"/>
              <a:ext cx="487973" cy="487973"/>
            </a:xfrm>
            <a:prstGeom prst="rect">
              <a:avLst/>
            </a:prstGeom>
            <a:solidFill>
              <a:srgbClr val="EDD8C2">
                <a:alpha val="2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309823" y="107201"/>
            <a:ext cx="8408393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Roboto Black" panose="02000000000000000000" pitchFamily="2" charset="0"/>
                <a:cs typeface="+mn-cs"/>
              </a:rPr>
              <a:t>ЦЕНТР ПОДДЕРЖКИ ЭКСПОРТА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89059" y="1334086"/>
            <a:ext cx="2398886" cy="104061"/>
          </a:xfrm>
          <a:prstGeom prst="rect">
            <a:avLst/>
          </a:prstGeom>
          <a:solidFill>
            <a:srgbClr val="ED53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7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78ADBF-2782-483A-92FB-D2C4C276D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8713" y="1817113"/>
            <a:ext cx="4609555" cy="479970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10" name="Группа 9"/>
          <p:cNvGrpSpPr/>
          <p:nvPr/>
        </p:nvGrpSpPr>
        <p:grpSpPr>
          <a:xfrm>
            <a:off x="8437755" y="5518201"/>
            <a:ext cx="1368940" cy="1368940"/>
            <a:chOff x="5783810" y="4814119"/>
            <a:chExt cx="1346200" cy="1346200"/>
          </a:xfrm>
        </p:grpSpPr>
        <p:sp>
          <p:nvSpPr>
            <p:cNvPr id="14" name="Овал 13"/>
            <p:cNvSpPr/>
            <p:nvPr/>
          </p:nvSpPr>
          <p:spPr>
            <a:xfrm>
              <a:off x="5783810" y="4814119"/>
              <a:ext cx="1346200" cy="1346200"/>
            </a:xfrm>
            <a:prstGeom prst="ellipse">
              <a:avLst/>
            </a:prstGeom>
            <a:solidFill>
              <a:srgbClr val="ED5338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57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15367" y="5137594"/>
              <a:ext cx="700587" cy="610588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6425293-3465-4050-B609-C51AA5460180}"/>
              </a:ext>
            </a:extLst>
          </p:cNvPr>
          <p:cNvSpPr txBox="1"/>
          <p:nvPr/>
        </p:nvSpPr>
        <p:spPr>
          <a:xfrm>
            <a:off x="163994" y="3358439"/>
            <a:ext cx="3192906" cy="703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8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Помощь в выходе на зарубежные рынки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30594FDA-0C50-471E-B29D-B5B3CA7C0FDB}"/>
              </a:ext>
            </a:extLst>
          </p:cNvPr>
          <p:cNvSpPr/>
          <p:nvPr/>
        </p:nvSpPr>
        <p:spPr>
          <a:xfrm>
            <a:off x="3017227" y="1657823"/>
            <a:ext cx="50397" cy="4945151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5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4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E98D273-2448-4E0A-BD62-D0E2BDD897FA}"/>
              </a:ext>
            </a:extLst>
          </p:cNvPr>
          <p:cNvSpPr txBox="1"/>
          <p:nvPr/>
        </p:nvSpPr>
        <p:spPr>
          <a:xfrm>
            <a:off x="3128974" y="1585643"/>
            <a:ext cx="5129739" cy="5695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4982" indent="-314982">
              <a:spcAft>
                <a:spcPts val="661"/>
              </a:spcAft>
              <a:buFont typeface="Wingdings" panose="05000000000000000000" pitchFamily="2" charset="2"/>
              <a:buChar char="§"/>
            </a:pPr>
            <a:r>
              <a:rPr lang="ru-RU" sz="198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Консультации по вопросам ведения внешнеэкономической деятельности</a:t>
            </a:r>
          </a:p>
          <a:p>
            <a:pPr marL="314982" indent="-314982">
              <a:spcAft>
                <a:spcPts val="661"/>
              </a:spcAft>
              <a:buFont typeface="Wingdings" panose="05000000000000000000" pitchFamily="2" charset="2"/>
              <a:buChar char="§"/>
            </a:pPr>
            <a:r>
              <a:rPr lang="ru-RU" sz="198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Поиск и подбор партнеров за рубежом</a:t>
            </a:r>
          </a:p>
          <a:p>
            <a:pPr marL="314982" indent="-314982">
              <a:spcAft>
                <a:spcPts val="661"/>
              </a:spcAft>
              <a:buFont typeface="Wingdings" panose="05000000000000000000" pitchFamily="2" charset="2"/>
              <a:buChar char="§"/>
            </a:pPr>
            <a:r>
              <a:rPr lang="ru-RU" sz="198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Продвижение компаний на внешние рынки</a:t>
            </a:r>
          </a:p>
          <a:p>
            <a:pPr marL="314982" indent="-314982">
              <a:spcAft>
                <a:spcPts val="661"/>
              </a:spcAft>
              <a:buFont typeface="Wingdings" panose="05000000000000000000" pitchFamily="2" charset="2"/>
              <a:buChar char="§"/>
            </a:pPr>
            <a:r>
              <a:rPr lang="ru-RU" sz="198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Содействие участию региональных компаний</a:t>
            </a:r>
            <a:br>
              <a:rPr lang="ru-RU" sz="198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98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международных выставках</a:t>
            </a:r>
          </a:p>
          <a:p>
            <a:pPr marL="314982" indent="-314982">
              <a:spcAft>
                <a:spcPts val="661"/>
              </a:spcAft>
              <a:buFont typeface="Wingdings" panose="05000000000000000000" pitchFamily="2" charset="2"/>
              <a:buChar char="§"/>
            </a:pPr>
            <a:r>
              <a:rPr lang="ru-RU" sz="198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деловых миссий </a:t>
            </a:r>
          </a:p>
          <a:p>
            <a:pPr marL="314982" indent="-314982">
              <a:spcAft>
                <a:spcPts val="661"/>
              </a:spcAft>
              <a:buFont typeface="Wingdings" panose="05000000000000000000" pitchFamily="2" charset="2"/>
              <a:buChar char="§"/>
            </a:pPr>
            <a:r>
              <a:rPr lang="ru-RU" sz="198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маркетинговых исследований зарубежных рынков</a:t>
            </a:r>
          </a:p>
          <a:p>
            <a:pPr marL="314982" indent="-314982">
              <a:spcAft>
                <a:spcPts val="661"/>
              </a:spcAft>
              <a:buFont typeface="Wingdings" panose="05000000000000000000" pitchFamily="2" charset="2"/>
              <a:buChar char="§"/>
            </a:pPr>
            <a:r>
              <a:rPr lang="ru-RU" sz="198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Перевод презентационных материалов на иностранные языки</a:t>
            </a:r>
          </a:p>
          <a:p>
            <a:pPr marL="314982" indent="-314982">
              <a:spcAft>
                <a:spcPts val="661"/>
              </a:spcAft>
              <a:buFont typeface="Wingdings" panose="05000000000000000000" pitchFamily="2" charset="2"/>
              <a:buChar char="§"/>
            </a:pPr>
            <a:r>
              <a:rPr lang="ru-RU" sz="198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Содействие в защите интеллектуальной собственности</a:t>
            </a:r>
          </a:p>
          <a:p>
            <a:pPr marL="314982" indent="-314982">
              <a:spcAft>
                <a:spcPts val="661"/>
              </a:spcAft>
              <a:buFont typeface="Wingdings" panose="05000000000000000000" pitchFamily="2" charset="2"/>
              <a:buChar char="§"/>
            </a:pPr>
            <a:r>
              <a:rPr lang="ru-RU" sz="198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 и повышение квалификации</a:t>
            </a:r>
          </a:p>
        </p:txBody>
      </p:sp>
    </p:spTree>
    <p:extLst>
      <p:ext uri="{BB962C8B-B14F-4D97-AF65-F5344CB8AC3E}">
        <p14:creationId xmlns:p14="http://schemas.microsoft.com/office/powerpoint/2010/main" val="450844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822772" y="1282040"/>
            <a:ext cx="7666770" cy="45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46" b="1" cap="all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МИКРОФИНАНСИРОВАНИЕ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88843" y="224389"/>
            <a:ext cx="3382328" cy="83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25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ПОМОЩЬ В ФИНАНСИРОВАНИИ</a:t>
            </a:r>
          </a:p>
        </p:txBody>
      </p:sp>
      <p:sp>
        <p:nvSpPr>
          <p:cNvPr id="14" name="Заголовок 5"/>
          <p:cNvSpPr txBox="1">
            <a:spLocks/>
          </p:cNvSpPr>
          <p:nvPr/>
        </p:nvSpPr>
        <p:spPr>
          <a:xfrm>
            <a:off x="3895508" y="5394587"/>
            <a:ext cx="7666770" cy="447901"/>
          </a:xfrm>
          <a:prstGeom prst="rect">
            <a:avLst/>
          </a:prstGeom>
        </p:spPr>
        <p:txBody>
          <a:bodyPr vert="horz" wrap="square" lIns="100796" tIns="50398" rIns="100796" bIns="50398" rtlCol="0" anchor="b">
            <a:sp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46" b="1" i="0" u="none" strike="noStrike" kern="1200" cap="all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поручительство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895508" y="5720247"/>
            <a:ext cx="9276778" cy="1619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4982" marR="0" lvl="0" indent="-31498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98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поручительство </a:t>
            </a:r>
            <a:r>
              <a:rPr kumimoji="0" lang="ru-RU" sz="198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 50%</a:t>
            </a:r>
            <a:r>
              <a:rPr kumimoji="0" lang="ru-RU" sz="198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от суммы предоставленного кредита. </a:t>
            </a:r>
          </a:p>
          <a:p>
            <a:pPr marL="314982" marR="0" lvl="0" indent="-31498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98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срок поручительства - </a:t>
            </a:r>
            <a:r>
              <a:rPr kumimoji="0" lang="ru-RU" sz="198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 более 36 месяцев</a:t>
            </a:r>
            <a:r>
              <a:rPr kumimoji="0" lang="ru-RU" sz="198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314982" marR="0" lvl="0" indent="-31498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98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совокупный объем поручительств, одновременно действующий в отношении одного заемщика — </a:t>
            </a:r>
            <a:r>
              <a:rPr kumimoji="0" lang="ru-RU" sz="198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 25 млн. рублей</a:t>
            </a:r>
            <a:r>
              <a:rPr kumimoji="0" lang="ru-RU" sz="198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314982" marR="0" lvl="0" indent="-31498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98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размер комиссионного вознаграждения: </a:t>
            </a:r>
            <a:r>
              <a:rPr kumimoji="0" lang="ru-RU" sz="198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0,5%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018" y="162461"/>
            <a:ext cx="1679369" cy="1190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672" y="535360"/>
            <a:ext cx="1737825" cy="11543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454" y="5484609"/>
            <a:ext cx="1751043" cy="1190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5022" y="6248209"/>
            <a:ext cx="1819076" cy="1190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aphicFrame>
        <p:nvGraphicFramePr>
          <p:cNvPr id="13" name="Таблица 4">
            <a:extLst>
              <a:ext uri="{FF2B5EF4-FFF2-40B4-BE49-F238E27FC236}">
                <a16:creationId xmlns:a16="http://schemas.microsoft.com/office/drawing/2014/main" id="{29F5C7B9-7E57-4B20-A1FA-97B35E93EF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819260"/>
              </p:ext>
            </p:extLst>
          </p:nvPr>
        </p:nvGraphicFramePr>
        <p:xfrm>
          <a:off x="616414" y="1790881"/>
          <a:ext cx="12364983" cy="3323806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460864">
                  <a:extLst>
                    <a:ext uri="{9D8B030D-6E8A-4147-A177-3AD203B41FA5}">
                      <a16:colId xmlns:a16="http://schemas.microsoft.com/office/drawing/2014/main" val="238127878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6073826"/>
                    </a:ext>
                  </a:extLst>
                </a:gridCol>
                <a:gridCol w="1480931">
                  <a:extLst>
                    <a:ext uri="{9D8B030D-6E8A-4147-A177-3AD203B41FA5}">
                      <a16:colId xmlns:a16="http://schemas.microsoft.com/office/drawing/2014/main" val="2180034369"/>
                    </a:ext>
                  </a:extLst>
                </a:gridCol>
                <a:gridCol w="1898373">
                  <a:extLst>
                    <a:ext uri="{9D8B030D-6E8A-4147-A177-3AD203B41FA5}">
                      <a16:colId xmlns:a16="http://schemas.microsoft.com/office/drawing/2014/main" val="175751964"/>
                    </a:ext>
                  </a:extLst>
                </a:gridCol>
                <a:gridCol w="1808922">
                  <a:extLst>
                    <a:ext uri="{9D8B030D-6E8A-4147-A177-3AD203B41FA5}">
                      <a16:colId xmlns:a16="http://schemas.microsoft.com/office/drawing/2014/main" val="2790377083"/>
                    </a:ext>
                  </a:extLst>
                </a:gridCol>
                <a:gridCol w="1500809">
                  <a:extLst>
                    <a:ext uri="{9D8B030D-6E8A-4147-A177-3AD203B41FA5}">
                      <a16:colId xmlns:a16="http://schemas.microsoft.com/office/drawing/2014/main" val="3273089520"/>
                    </a:ext>
                  </a:extLst>
                </a:gridCol>
                <a:gridCol w="1669774">
                  <a:extLst>
                    <a:ext uri="{9D8B030D-6E8A-4147-A177-3AD203B41FA5}">
                      <a16:colId xmlns:a16="http://schemas.microsoft.com/office/drawing/2014/main" val="1222368591"/>
                    </a:ext>
                  </a:extLst>
                </a:gridCol>
                <a:gridCol w="2337030">
                  <a:extLst>
                    <a:ext uri="{9D8B030D-6E8A-4147-A177-3AD203B41FA5}">
                      <a16:colId xmlns:a16="http://schemas.microsoft.com/office/drawing/2014/main" val="1479670307"/>
                    </a:ext>
                  </a:extLst>
                </a:gridCol>
              </a:tblGrid>
              <a:tr h="40075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Начинающим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Сельский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Сельский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Стандарт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Рефинанс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Экспорт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обеспечение заявки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Самозанятым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3902505"/>
                  </a:ext>
                </a:extLst>
              </a:tr>
              <a:tr h="92229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субъектов МСП, зарегистрированных менее года назад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субъектов МСП, осуществляющих деятельность в области сельского хозяйства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субъектов МСП, осуществляющих деятельность в области сельского хозяйства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субъектов МСП на пополнение оборотных средств, приобретение, ремонт, модернизацию основных средств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субъектов МСП, для рефинансирования банковских кредитов на предпринимательские цели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Для субъектов МСП, получивших услуги Центра поддержки экспорта</a:t>
                      </a:r>
                      <a:endParaRPr lang="ru-RU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субъектов МСП на участие в электронных торгах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самозанятых граждан на организацию и ведение предпринимательской деятельности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2570332"/>
                  </a:ext>
                </a:extLst>
              </a:tr>
              <a:tr h="428206">
                <a:tc gridSpan="7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Зависит от размера ключевой ставки Банка России</a:t>
                      </a:r>
                    </a:p>
                    <a:p>
                      <a:pPr algn="ctr"/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½ КС до КС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0993465"/>
                  </a:ext>
                </a:extLst>
              </a:tr>
              <a:tr h="225643"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1 000 000 руб.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5 000 000 руб.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1 000 000 руб.</a:t>
                      </a:r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500 000 руб.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9225397"/>
                  </a:ext>
                </a:extLst>
              </a:tr>
              <a:tr h="35327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100 000 руб. – без обеспечения</a:t>
                      </a:r>
                    </a:p>
                    <a:p>
                      <a:pPr algn="ctr"/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свыше 100 000 руб.: поручительство/залог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Поручительство + залог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Поручительство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100 000 руб. – без обеспечения</a:t>
                      </a:r>
                    </a:p>
                    <a:p>
                      <a:pPr algn="ctr"/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свыше 100 000 руб.: поручительство/залог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5166446"/>
                  </a:ext>
                </a:extLst>
              </a:tr>
              <a:tr h="400757">
                <a:tc gridSpan="8"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Максимальный срок действия займа – 24 месяца</a:t>
                      </a:r>
                    </a:p>
                    <a:p>
                      <a:pPr algn="ctr"/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5513286"/>
                  </a:ext>
                </a:extLst>
              </a:tr>
            </a:tbl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C1CD812-E664-4E82-8062-101D39186790}"/>
              </a:ext>
            </a:extLst>
          </p:cNvPr>
          <p:cNvSpPr/>
          <p:nvPr/>
        </p:nvSpPr>
        <p:spPr>
          <a:xfrm>
            <a:off x="-117898" y="5057905"/>
            <a:ext cx="8730403" cy="29238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Ключевая ставка (КС) Центрального банка действующая на 25.02.2022 - </a:t>
            </a:r>
            <a:r>
              <a:rPr kumimoji="0" lang="ru-RU" sz="13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9,5% годовых</a:t>
            </a:r>
          </a:p>
        </p:txBody>
      </p:sp>
    </p:spTree>
    <p:extLst>
      <p:ext uri="{BB962C8B-B14F-4D97-AF65-F5344CB8AC3E}">
        <p14:creationId xmlns:p14="http://schemas.microsoft.com/office/powerpoint/2010/main" val="1399452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82FAD25-FE80-48C3-9631-980A8209F90E}"/>
              </a:ext>
            </a:extLst>
          </p:cNvPr>
          <p:cNvSpPr/>
          <p:nvPr/>
        </p:nvSpPr>
        <p:spPr>
          <a:xfrm>
            <a:off x="2232372" y="3097429"/>
            <a:ext cx="7525916" cy="3693319"/>
          </a:xfrm>
          <a:prstGeom prst="rect">
            <a:avLst/>
          </a:prstGeom>
          <a:solidFill>
            <a:srgbClr val="ED53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89292FE5-8026-4E12-B966-F0D78A900ED0}"/>
              </a:ext>
            </a:extLst>
          </p:cNvPr>
          <p:cNvGrpSpPr/>
          <p:nvPr/>
        </p:nvGrpSpPr>
        <p:grpSpPr>
          <a:xfrm>
            <a:off x="1983215" y="1197466"/>
            <a:ext cx="9091392" cy="2582371"/>
            <a:chOff x="920709" y="2234968"/>
            <a:chExt cx="8532371" cy="2423584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D050A238-D2AA-4698-BDDC-B98CB30884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2864"/>
            <a:stretch/>
          </p:blipFill>
          <p:spPr>
            <a:xfrm>
              <a:off x="8011434" y="2234968"/>
              <a:ext cx="1441646" cy="2423584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553C3FF6-AC09-4D2E-AC9B-BB1CA325B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709" y="2629589"/>
              <a:ext cx="6976492" cy="1295192"/>
            </a:xfrm>
            <a:prstGeom prst="rect">
              <a:avLst/>
            </a:prstGeom>
          </p:spPr>
        </p:pic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AE883BA-1D60-4A59-94DF-DEDAB7F47B42}"/>
              </a:ext>
            </a:extLst>
          </p:cNvPr>
          <p:cNvSpPr/>
          <p:nvPr/>
        </p:nvSpPr>
        <p:spPr>
          <a:xfrm>
            <a:off x="2873312" y="3694777"/>
            <a:ext cx="6543478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Адрес: Сухобузимский район, с. Сухобузимское, ул. Комсомольская д. 44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Специалист – консультант Андреева Алена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vopros@mb24.ru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Тел. 8 800 234 0 124</a:t>
            </a:r>
          </a:p>
          <a:p>
            <a:pPr algn="ctr"/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Официальный сайт: </a:t>
            </a:r>
            <a:r>
              <a:rPr lang="ru-RU" sz="2000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мойбизнес.рф</a:t>
            </a:r>
            <a:endParaRPr lang="ru-RU" sz="20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293CDE29-7FFD-4EE5-B740-A7DC1A02A8BF}"/>
              </a:ext>
            </a:extLst>
          </p:cNvPr>
          <p:cNvSpPr/>
          <p:nvPr/>
        </p:nvSpPr>
        <p:spPr>
          <a:xfrm>
            <a:off x="12863247" y="1110398"/>
            <a:ext cx="1153055" cy="1153055"/>
          </a:xfrm>
          <a:prstGeom prst="ellipse">
            <a:avLst/>
          </a:prstGeom>
          <a:noFill/>
          <a:ln w="301625">
            <a:solidFill>
              <a:srgbClr val="C593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8697F35D-0E6A-4DD8-9C76-76653AF452ED}"/>
              </a:ext>
            </a:extLst>
          </p:cNvPr>
          <p:cNvSpPr/>
          <p:nvPr/>
        </p:nvSpPr>
        <p:spPr>
          <a:xfrm>
            <a:off x="-1059644" y="6336801"/>
            <a:ext cx="3153706" cy="3153706"/>
          </a:xfrm>
          <a:prstGeom prst="ellipse">
            <a:avLst/>
          </a:prstGeom>
          <a:noFill/>
          <a:ln w="698500">
            <a:solidFill>
              <a:srgbClr val="F7F2E5">
                <a:alpha val="7098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7A38B934-5273-4440-A3B9-83138A307BA1}"/>
              </a:ext>
            </a:extLst>
          </p:cNvPr>
          <p:cNvSpPr/>
          <p:nvPr/>
        </p:nvSpPr>
        <p:spPr>
          <a:xfrm>
            <a:off x="11367485" y="5719306"/>
            <a:ext cx="3153706" cy="3153706"/>
          </a:xfrm>
          <a:prstGeom prst="ellipse">
            <a:avLst/>
          </a:prstGeom>
          <a:noFill/>
          <a:ln w="698500">
            <a:solidFill>
              <a:srgbClr val="F7F2E5">
                <a:alpha val="7098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1AE6734F-A80E-450D-B94F-BA9564C0C5BB}"/>
              </a:ext>
            </a:extLst>
          </p:cNvPr>
          <p:cNvSpPr/>
          <p:nvPr/>
        </p:nvSpPr>
        <p:spPr>
          <a:xfrm>
            <a:off x="4720439" y="-2043308"/>
            <a:ext cx="3153706" cy="3153706"/>
          </a:xfrm>
          <a:prstGeom prst="ellipse">
            <a:avLst/>
          </a:prstGeom>
          <a:noFill/>
          <a:ln w="698500">
            <a:solidFill>
              <a:srgbClr val="F7F2E5">
                <a:alpha val="7098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763DBBFB-062A-485F-AD1E-65CCF19420CA}"/>
              </a:ext>
            </a:extLst>
          </p:cNvPr>
          <p:cNvSpPr/>
          <p:nvPr/>
        </p:nvSpPr>
        <p:spPr>
          <a:xfrm>
            <a:off x="-635846" y="2306429"/>
            <a:ext cx="1153055" cy="1153055"/>
          </a:xfrm>
          <a:prstGeom prst="ellipse">
            <a:avLst/>
          </a:prstGeom>
          <a:noFill/>
          <a:ln w="301625">
            <a:solidFill>
              <a:srgbClr val="C593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7550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12854</TotalTime>
  <Words>721</Words>
  <Application>Microsoft Office PowerPoint</Application>
  <PresentationFormat>Произвольный</PresentationFormat>
  <Paragraphs>128</Paragraphs>
  <Slides>10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Arial Black</vt:lpstr>
      <vt:lpstr>Calibri</vt:lpstr>
      <vt:lpstr>Calibri Light</vt:lpstr>
      <vt:lpstr>Wingdings</vt:lpstr>
      <vt:lpstr>Тема Office</vt:lpstr>
      <vt:lpstr>1_Тема Office</vt:lpstr>
      <vt:lpstr>Презентация PowerPoint</vt:lpstr>
      <vt:lpstr>ЦЕНТР «МОЙ БИЗНЕС»</vt:lpstr>
      <vt:lpstr>УСЛУГИ ЦЕНТРА «МОЙ БИЗНЕС»</vt:lpstr>
      <vt:lpstr>Презентация PowerPoint</vt:lpstr>
      <vt:lpstr>Презентация PowerPoint</vt:lpstr>
      <vt:lpstr>Презентация PowerPoint</vt:lpstr>
      <vt:lpstr>Презентация PowerPoint</vt:lpstr>
      <vt:lpstr>МИКРОФИНАНСИРОВАНИЕ</vt:lpstr>
      <vt:lpstr>Презентация PowerPoint</vt:lpstr>
      <vt:lpstr>Путеводитель по мерам поддержки предпринимателей Красноярского края</vt:lpstr>
    </vt:vector>
  </TitlesOfParts>
  <Company>Synergy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Горина Екатерина Леонидовна</dc:creator>
  <cp:lastModifiedBy>ARBMKK</cp:lastModifiedBy>
  <cp:revision>857</cp:revision>
  <cp:lastPrinted>2019-05-25T08:03:43Z</cp:lastPrinted>
  <dcterms:created xsi:type="dcterms:W3CDTF">2019-04-26T08:56:54Z</dcterms:created>
  <dcterms:modified xsi:type="dcterms:W3CDTF">2022-03-18T06:59:42Z</dcterms:modified>
</cp:coreProperties>
</file>